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4" r:id="rId2"/>
    <p:sldId id="555" r:id="rId3"/>
    <p:sldId id="601" r:id="rId4"/>
    <p:sldId id="602" r:id="rId5"/>
    <p:sldId id="559" r:id="rId6"/>
    <p:sldId id="609" r:id="rId7"/>
    <p:sldId id="611" r:id="rId8"/>
    <p:sldId id="561" r:id="rId9"/>
    <p:sldId id="610" r:id="rId10"/>
    <p:sldId id="560" r:id="rId11"/>
    <p:sldId id="604" r:id="rId12"/>
    <p:sldId id="566" r:id="rId13"/>
    <p:sldId id="578" r:id="rId14"/>
    <p:sldId id="567" r:id="rId15"/>
    <p:sldId id="608" r:id="rId16"/>
    <p:sldId id="572" r:id="rId17"/>
    <p:sldId id="605" r:id="rId18"/>
    <p:sldId id="606" r:id="rId19"/>
    <p:sldId id="575" r:id="rId2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7DA91B"/>
    <a:srgbClr val="339966"/>
    <a:srgbClr val="CCCC00"/>
    <a:srgbClr val="00DE64"/>
    <a:srgbClr val="CCFF66"/>
    <a:srgbClr val="967200"/>
    <a:srgbClr val="53FFA1"/>
    <a:srgbClr val="55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006" autoAdjust="0"/>
    <p:restoredTop sz="94604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3158"/>
        <p:guide orient="horz" pos="1389"/>
        <p:guide pos="5647"/>
        <p:guide pos="4286"/>
        <p:guide pos="975"/>
        <p:guide pos="1927"/>
        <p:guide pos="4422"/>
        <p:guide pos="476"/>
        <p:guide pos="3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918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0E9A1-034E-4861-AB32-AC849A435B1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861CB-C60B-4DFF-9797-885A4BB48D8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sym typeface="Arial" pitchFamily="34" charset="0"/>
            </a:rPr>
            <a:t>ПОДДЕРЖАНИЕ И ОБЕСПЕЧЕНИЕ ЖИЗНЕННОГО ЦИКЛА </a:t>
          </a:r>
          <a:r>
            <a:rPr lang="en-US" b="1" dirty="0" smtClean="0">
              <a:solidFill>
                <a:schemeClr val="tx1"/>
              </a:solidFill>
              <a:sym typeface="Arial" pitchFamily="34" charset="0"/>
            </a:rPr>
            <a:t>IT </a:t>
          </a:r>
          <a:r>
            <a:rPr lang="ru-RU" b="1" dirty="0" smtClean="0">
              <a:solidFill>
                <a:schemeClr val="tx1"/>
              </a:solidFill>
              <a:sym typeface="Arial" pitchFamily="34" charset="0"/>
            </a:rPr>
            <a:t>ПРОЕКТОВ</a:t>
          </a:r>
          <a:endParaRPr lang="ru-RU" dirty="0">
            <a:solidFill>
              <a:schemeClr val="tx1"/>
            </a:solidFill>
          </a:endParaRPr>
        </a:p>
      </dgm:t>
    </dgm:pt>
    <dgm:pt modelId="{57AF8B3C-B1C0-4DE8-96C7-915D34FB772A}" type="parTrans" cxnId="{CD48DE22-BB13-440D-BEA5-AA1BA777B44A}">
      <dgm:prSet/>
      <dgm:spPr/>
      <dgm:t>
        <a:bodyPr/>
        <a:lstStyle/>
        <a:p>
          <a:endParaRPr lang="ru-RU"/>
        </a:p>
      </dgm:t>
    </dgm:pt>
    <dgm:pt modelId="{AEDC2F33-EB85-4C19-B3E4-F42E028A6294}" type="sibTrans" cxnId="{CD48DE22-BB13-440D-BEA5-AA1BA777B44A}">
      <dgm:prSet/>
      <dgm:spPr/>
      <dgm:t>
        <a:bodyPr/>
        <a:lstStyle/>
        <a:p>
          <a:endParaRPr lang="ru-RU"/>
        </a:p>
      </dgm:t>
    </dgm:pt>
    <dgm:pt modelId="{A1ECAF3A-2F62-4941-A95B-4CC0A175908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sym typeface="Arial" pitchFamily="34" charset="0"/>
            </a:rPr>
            <a:t>СОДЕЙСТВИЕ КОММЕРЦИАЛИЗИЦИИ ИССЛЕДОВАНИЙ В </a:t>
          </a:r>
          <a:r>
            <a:rPr lang="en-US" b="1" dirty="0" smtClean="0">
              <a:solidFill>
                <a:schemeClr val="tx1"/>
              </a:solidFill>
              <a:sym typeface="Arial" pitchFamily="34" charset="0"/>
            </a:rPr>
            <a:t>IT</a:t>
          </a:r>
          <a:endParaRPr lang="ru-RU" dirty="0">
            <a:solidFill>
              <a:schemeClr val="tx1"/>
            </a:solidFill>
          </a:endParaRPr>
        </a:p>
      </dgm:t>
    </dgm:pt>
    <dgm:pt modelId="{99272CC5-59C5-49B0-A380-F1B4680AE7C2}" type="parTrans" cxnId="{D2F12CEC-77BC-43E8-AD5C-2315DA25F38E}">
      <dgm:prSet/>
      <dgm:spPr/>
      <dgm:t>
        <a:bodyPr/>
        <a:lstStyle/>
        <a:p>
          <a:endParaRPr lang="ru-RU"/>
        </a:p>
      </dgm:t>
    </dgm:pt>
    <dgm:pt modelId="{B9F0D290-20D6-46C9-8564-97C593249C0D}" type="sibTrans" cxnId="{D2F12CEC-77BC-43E8-AD5C-2315DA25F38E}">
      <dgm:prSet/>
      <dgm:spPr/>
      <dgm:t>
        <a:bodyPr/>
        <a:lstStyle/>
        <a:p>
          <a:endParaRPr lang="ru-RU"/>
        </a:p>
      </dgm:t>
    </dgm:pt>
    <dgm:pt modelId="{45E5E82A-E2F6-4BCC-A849-FE25546B150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sym typeface="Arial" pitchFamily="34" charset="0"/>
            </a:rPr>
            <a:t>ПРОДВИЖЕНИЕ БРЕНДА СКОЛКОВО</a:t>
          </a:r>
          <a:endParaRPr lang="ru-RU" dirty="0">
            <a:solidFill>
              <a:schemeClr val="tx1"/>
            </a:solidFill>
          </a:endParaRPr>
        </a:p>
      </dgm:t>
    </dgm:pt>
    <dgm:pt modelId="{B08CB57D-FB20-4B75-9B8C-F1D55E2D70B2}" type="parTrans" cxnId="{26A07E8B-910D-4916-A18B-29559DF4E431}">
      <dgm:prSet/>
      <dgm:spPr/>
      <dgm:t>
        <a:bodyPr/>
        <a:lstStyle/>
        <a:p>
          <a:endParaRPr lang="ru-RU"/>
        </a:p>
      </dgm:t>
    </dgm:pt>
    <dgm:pt modelId="{F146B78F-CE30-46C4-8284-B0C890A7B633}" type="sibTrans" cxnId="{26A07E8B-910D-4916-A18B-29559DF4E431}">
      <dgm:prSet/>
      <dgm:spPr/>
      <dgm:t>
        <a:bodyPr/>
        <a:lstStyle/>
        <a:p>
          <a:endParaRPr lang="ru-RU"/>
        </a:p>
      </dgm:t>
    </dgm:pt>
    <dgm:pt modelId="{B0F65ED6-ACA8-4EAE-9F97-0515F1692B3D}" type="pres">
      <dgm:prSet presAssocID="{6A30E9A1-034E-4861-AB32-AC849A435B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8BBE-641D-495F-87A3-54CFE7A7063C}" type="pres">
      <dgm:prSet presAssocID="{38B861CB-C60B-4DFF-9797-885A4BB48D80}" presName="composite" presStyleCnt="0"/>
      <dgm:spPr/>
    </dgm:pt>
    <dgm:pt modelId="{EF9D1BCE-00C0-4169-82DB-8BFCF3B6D86D}" type="pres">
      <dgm:prSet presAssocID="{38B861CB-C60B-4DFF-9797-885A4BB48D80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46482-5D2F-4C78-A4B9-FA561F9894E6}" type="pres">
      <dgm:prSet presAssocID="{38B861CB-C60B-4DFF-9797-885A4BB48D80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ru-RU"/>
        </a:p>
      </dgm:t>
    </dgm:pt>
    <dgm:pt modelId="{2B0D76E1-CAB2-4073-A9C4-DD53197D48B9}" type="pres">
      <dgm:prSet presAssocID="{AEDC2F33-EB85-4C19-B3E4-F42E028A6294}" presName="sibTrans" presStyleCnt="0"/>
      <dgm:spPr/>
    </dgm:pt>
    <dgm:pt modelId="{C114F5C0-4472-4928-BCD9-3D7F66D89DD3}" type="pres">
      <dgm:prSet presAssocID="{A1ECAF3A-2F62-4941-A95B-4CC0A175908C}" presName="composite" presStyleCnt="0"/>
      <dgm:spPr/>
    </dgm:pt>
    <dgm:pt modelId="{48B80FC2-D02D-4101-8600-C2BA686CDCBC}" type="pres">
      <dgm:prSet presAssocID="{A1ECAF3A-2F62-4941-A95B-4CC0A175908C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CCFFB-BFDF-44A0-B45B-1F3E83545EA2}" type="pres">
      <dgm:prSet presAssocID="{A1ECAF3A-2F62-4941-A95B-4CC0A175908C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ru-RU"/>
        </a:p>
      </dgm:t>
    </dgm:pt>
    <dgm:pt modelId="{44F0B72E-6868-4561-9AAC-011BB4B3DB15}" type="pres">
      <dgm:prSet presAssocID="{B9F0D290-20D6-46C9-8564-97C593249C0D}" presName="sibTrans" presStyleCnt="0"/>
      <dgm:spPr/>
    </dgm:pt>
    <dgm:pt modelId="{373DAED1-8E61-4B5E-9B71-79A7EF38AC73}" type="pres">
      <dgm:prSet presAssocID="{45E5E82A-E2F6-4BCC-A849-FE25546B1501}" presName="composite" presStyleCnt="0"/>
      <dgm:spPr/>
    </dgm:pt>
    <dgm:pt modelId="{53333922-6D45-4661-B1AC-C532178D63A4}" type="pres">
      <dgm:prSet presAssocID="{45E5E82A-E2F6-4BCC-A849-FE25546B150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D8BE5-9664-446D-B391-7EBF49C0B26E}" type="pres">
      <dgm:prSet presAssocID="{45E5E82A-E2F6-4BCC-A849-FE25546B1501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2F12CEC-77BC-43E8-AD5C-2315DA25F38E}" srcId="{6A30E9A1-034E-4861-AB32-AC849A435B1A}" destId="{A1ECAF3A-2F62-4941-A95B-4CC0A175908C}" srcOrd="1" destOrd="0" parTransId="{99272CC5-59C5-49B0-A380-F1B4680AE7C2}" sibTransId="{B9F0D290-20D6-46C9-8564-97C593249C0D}"/>
    <dgm:cxn modelId="{26A07E8B-910D-4916-A18B-29559DF4E431}" srcId="{6A30E9A1-034E-4861-AB32-AC849A435B1A}" destId="{45E5E82A-E2F6-4BCC-A849-FE25546B1501}" srcOrd="2" destOrd="0" parTransId="{B08CB57D-FB20-4B75-9B8C-F1D55E2D70B2}" sibTransId="{F146B78F-CE30-46C4-8284-B0C890A7B633}"/>
    <dgm:cxn modelId="{5F9C1F4A-71CE-45DF-9360-93E82E858DE2}" type="presOf" srcId="{6A30E9A1-034E-4861-AB32-AC849A435B1A}" destId="{B0F65ED6-ACA8-4EAE-9F97-0515F1692B3D}" srcOrd="0" destOrd="0" presId="urn:microsoft.com/office/officeart/2008/layout/PictureStrips"/>
    <dgm:cxn modelId="{CD48DE22-BB13-440D-BEA5-AA1BA777B44A}" srcId="{6A30E9A1-034E-4861-AB32-AC849A435B1A}" destId="{38B861CB-C60B-4DFF-9797-885A4BB48D80}" srcOrd="0" destOrd="0" parTransId="{57AF8B3C-B1C0-4DE8-96C7-915D34FB772A}" sibTransId="{AEDC2F33-EB85-4C19-B3E4-F42E028A6294}"/>
    <dgm:cxn modelId="{88BB1A8E-14E8-4076-AB79-1095383C9940}" type="presOf" srcId="{A1ECAF3A-2F62-4941-A95B-4CC0A175908C}" destId="{48B80FC2-D02D-4101-8600-C2BA686CDCBC}" srcOrd="0" destOrd="0" presId="urn:microsoft.com/office/officeart/2008/layout/PictureStrips"/>
    <dgm:cxn modelId="{5BEAD3BD-55A2-4C94-9EEB-EC909F3DF249}" type="presOf" srcId="{38B861CB-C60B-4DFF-9797-885A4BB48D80}" destId="{EF9D1BCE-00C0-4169-82DB-8BFCF3B6D86D}" srcOrd="0" destOrd="0" presId="urn:microsoft.com/office/officeart/2008/layout/PictureStrips"/>
    <dgm:cxn modelId="{07D1DFEC-B035-4206-A0FB-CE1F1616993B}" type="presOf" srcId="{45E5E82A-E2F6-4BCC-A849-FE25546B1501}" destId="{53333922-6D45-4661-B1AC-C532178D63A4}" srcOrd="0" destOrd="0" presId="urn:microsoft.com/office/officeart/2008/layout/PictureStrips"/>
    <dgm:cxn modelId="{333812D3-120E-431D-B0FD-0A545815983D}" type="presParOf" srcId="{B0F65ED6-ACA8-4EAE-9F97-0515F1692B3D}" destId="{350E8BBE-641D-495F-87A3-54CFE7A7063C}" srcOrd="0" destOrd="0" presId="urn:microsoft.com/office/officeart/2008/layout/PictureStrips"/>
    <dgm:cxn modelId="{799EC73B-398A-4B0B-A838-07335AC9BDC0}" type="presParOf" srcId="{350E8BBE-641D-495F-87A3-54CFE7A7063C}" destId="{EF9D1BCE-00C0-4169-82DB-8BFCF3B6D86D}" srcOrd="0" destOrd="0" presId="urn:microsoft.com/office/officeart/2008/layout/PictureStrips"/>
    <dgm:cxn modelId="{F4CA5F85-4E7B-4462-8EFE-8ABAB946181F}" type="presParOf" srcId="{350E8BBE-641D-495F-87A3-54CFE7A7063C}" destId="{4DF46482-5D2F-4C78-A4B9-FA561F9894E6}" srcOrd="1" destOrd="0" presId="urn:microsoft.com/office/officeart/2008/layout/PictureStrips"/>
    <dgm:cxn modelId="{7D3F8FC7-9B6D-4600-AAAF-8E6017ED5A2B}" type="presParOf" srcId="{B0F65ED6-ACA8-4EAE-9F97-0515F1692B3D}" destId="{2B0D76E1-CAB2-4073-A9C4-DD53197D48B9}" srcOrd="1" destOrd="0" presId="urn:microsoft.com/office/officeart/2008/layout/PictureStrips"/>
    <dgm:cxn modelId="{9F517CE0-3F0C-4B77-BE46-C56E96E1CCE0}" type="presParOf" srcId="{B0F65ED6-ACA8-4EAE-9F97-0515F1692B3D}" destId="{C114F5C0-4472-4928-BCD9-3D7F66D89DD3}" srcOrd="2" destOrd="0" presId="urn:microsoft.com/office/officeart/2008/layout/PictureStrips"/>
    <dgm:cxn modelId="{B3C2ACDC-7A02-4B84-9BDB-C0F9CB3D8219}" type="presParOf" srcId="{C114F5C0-4472-4928-BCD9-3D7F66D89DD3}" destId="{48B80FC2-D02D-4101-8600-C2BA686CDCBC}" srcOrd="0" destOrd="0" presId="urn:microsoft.com/office/officeart/2008/layout/PictureStrips"/>
    <dgm:cxn modelId="{CA523038-912A-4F82-AAD0-90B113ED90A9}" type="presParOf" srcId="{C114F5C0-4472-4928-BCD9-3D7F66D89DD3}" destId="{5CCCCFFB-BFDF-44A0-B45B-1F3E83545EA2}" srcOrd="1" destOrd="0" presId="urn:microsoft.com/office/officeart/2008/layout/PictureStrips"/>
    <dgm:cxn modelId="{57E36252-D780-4345-82C3-DBE8F3EA766E}" type="presParOf" srcId="{B0F65ED6-ACA8-4EAE-9F97-0515F1692B3D}" destId="{44F0B72E-6868-4561-9AAC-011BB4B3DB15}" srcOrd="3" destOrd="0" presId="urn:microsoft.com/office/officeart/2008/layout/PictureStrips"/>
    <dgm:cxn modelId="{F1B68309-1707-4EE0-B1CD-6A8D2BB97F7E}" type="presParOf" srcId="{B0F65ED6-ACA8-4EAE-9F97-0515F1692B3D}" destId="{373DAED1-8E61-4B5E-9B71-79A7EF38AC73}" srcOrd="4" destOrd="0" presId="urn:microsoft.com/office/officeart/2008/layout/PictureStrips"/>
    <dgm:cxn modelId="{7787F203-5A8B-4C34-A0D9-5B1CE30720B9}" type="presParOf" srcId="{373DAED1-8E61-4B5E-9B71-79A7EF38AC73}" destId="{53333922-6D45-4661-B1AC-C532178D63A4}" srcOrd="0" destOrd="0" presId="urn:microsoft.com/office/officeart/2008/layout/PictureStrips"/>
    <dgm:cxn modelId="{1EF4B051-92FD-40CA-BFA4-16077D70A177}" type="presParOf" srcId="{373DAED1-8E61-4B5E-9B71-79A7EF38AC73}" destId="{414D8BE5-9664-446D-B391-7EBF49C0B2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099D7-C4B3-47FC-8A17-82C6A4BE2E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4D7AEC-5618-442E-9E9E-D8E913CEC75C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СОЗДАНИЕ ЭФФЕКТИВНОЙ ЭКОСИСТЕМЫ ДЛЯ РАЗВИТИЯ И КОММЕРЦИАЛИЗАЦИИ ИННОВАЦИЙ В ОТРАСЛИ  ИТ </a:t>
          </a:r>
          <a:endParaRPr lang="ru-RU" dirty="0"/>
        </a:p>
      </dgm:t>
    </dgm:pt>
    <dgm:pt modelId="{F1942F5A-9F7E-4497-89D6-BAD8D8848885}" type="parTrans" cxnId="{33429A2D-6297-4370-B588-BF3F3C0D40AB}">
      <dgm:prSet/>
      <dgm:spPr/>
      <dgm:t>
        <a:bodyPr/>
        <a:lstStyle/>
        <a:p>
          <a:endParaRPr lang="ru-RU"/>
        </a:p>
      </dgm:t>
    </dgm:pt>
    <dgm:pt modelId="{F67D53B2-8F1E-4D3D-B03D-0597FDAE8CEC}" type="sibTrans" cxnId="{33429A2D-6297-4370-B588-BF3F3C0D40AB}">
      <dgm:prSet/>
      <dgm:spPr/>
      <dgm:t>
        <a:bodyPr/>
        <a:lstStyle/>
        <a:p>
          <a:endParaRPr lang="ru-RU"/>
        </a:p>
      </dgm:t>
    </dgm:pt>
    <dgm:pt modelId="{C269C5E0-CFD7-48B5-A821-498852793180}" type="pres">
      <dgm:prSet presAssocID="{7E4099D7-C4B3-47FC-8A17-82C6A4BE2EAB}" presName="CompostProcess" presStyleCnt="0">
        <dgm:presLayoutVars>
          <dgm:dir/>
          <dgm:resizeHandles val="exact"/>
        </dgm:presLayoutVars>
      </dgm:prSet>
      <dgm:spPr/>
    </dgm:pt>
    <dgm:pt modelId="{3554A032-1C27-40AC-A183-8D4738281596}" type="pres">
      <dgm:prSet presAssocID="{7E4099D7-C4B3-47FC-8A17-82C6A4BE2EAB}" presName="arrow" presStyleLbl="bgShp" presStyleIdx="0" presStyleCnt="1"/>
      <dgm:spPr/>
    </dgm:pt>
    <dgm:pt modelId="{E948DE70-8870-4084-B731-1A511BC7A1D1}" type="pres">
      <dgm:prSet presAssocID="{7E4099D7-C4B3-47FC-8A17-82C6A4BE2EAB}" presName="linearProcess" presStyleCnt="0"/>
      <dgm:spPr/>
    </dgm:pt>
    <dgm:pt modelId="{DF77E9DC-814A-490B-80EF-D3FF2D1C744F}" type="pres">
      <dgm:prSet presAssocID="{E34D7AEC-5618-442E-9E9E-D8E913CEC75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261C6-CFA8-44DE-8304-599A9CF041C7}" type="presOf" srcId="{7E4099D7-C4B3-47FC-8A17-82C6A4BE2EAB}" destId="{C269C5E0-CFD7-48B5-A821-498852793180}" srcOrd="0" destOrd="0" presId="urn:microsoft.com/office/officeart/2005/8/layout/hProcess9"/>
    <dgm:cxn modelId="{C089676E-630C-4BF9-A1B8-8EDD1FE11701}" type="presOf" srcId="{E34D7AEC-5618-442E-9E9E-D8E913CEC75C}" destId="{DF77E9DC-814A-490B-80EF-D3FF2D1C744F}" srcOrd="0" destOrd="0" presId="urn:microsoft.com/office/officeart/2005/8/layout/hProcess9"/>
    <dgm:cxn modelId="{33429A2D-6297-4370-B588-BF3F3C0D40AB}" srcId="{7E4099D7-C4B3-47FC-8A17-82C6A4BE2EAB}" destId="{E34D7AEC-5618-442E-9E9E-D8E913CEC75C}" srcOrd="0" destOrd="0" parTransId="{F1942F5A-9F7E-4497-89D6-BAD8D8848885}" sibTransId="{F67D53B2-8F1E-4D3D-B03D-0597FDAE8CEC}"/>
    <dgm:cxn modelId="{52D115A2-EF09-46E6-B60F-B30CDAAF1CB3}" type="presParOf" srcId="{C269C5E0-CFD7-48B5-A821-498852793180}" destId="{3554A032-1C27-40AC-A183-8D4738281596}" srcOrd="0" destOrd="0" presId="urn:microsoft.com/office/officeart/2005/8/layout/hProcess9"/>
    <dgm:cxn modelId="{C69684CF-4CA5-438E-8C90-0EC4760FE9A5}" type="presParOf" srcId="{C269C5E0-CFD7-48B5-A821-498852793180}" destId="{E948DE70-8870-4084-B731-1A511BC7A1D1}" srcOrd="1" destOrd="0" presId="urn:microsoft.com/office/officeart/2005/8/layout/hProcess9"/>
    <dgm:cxn modelId="{CACB004D-D708-46AF-9F30-FC5CB5FB25E3}" type="presParOf" srcId="{E948DE70-8870-4084-B731-1A511BC7A1D1}" destId="{DF77E9DC-814A-490B-80EF-D3FF2D1C744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6AC66-7228-4668-96B7-A5605063E05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291F8-48CD-48D2-972D-8C48633ABAA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sym typeface="Arial" pitchFamily="34" charset="0"/>
            </a:rPr>
            <a:t>Рост ВВП от коммерциализации инноваций в </a:t>
          </a:r>
          <a:r>
            <a:rPr lang="en-US" b="1" dirty="0" smtClean="0">
              <a:solidFill>
                <a:schemeClr val="bg1"/>
              </a:solidFill>
              <a:sym typeface="Arial" pitchFamily="34" charset="0"/>
            </a:rPr>
            <a:t>IT</a:t>
          </a:r>
          <a:endParaRPr lang="ru-RU" dirty="0"/>
        </a:p>
      </dgm:t>
    </dgm:pt>
    <dgm:pt modelId="{B0BCD23C-C3A2-490E-B353-E7155B09970D}" type="parTrans" cxnId="{9F78E730-BC20-406E-8509-102A2F92167F}">
      <dgm:prSet/>
      <dgm:spPr/>
      <dgm:t>
        <a:bodyPr/>
        <a:lstStyle/>
        <a:p>
          <a:endParaRPr lang="ru-RU"/>
        </a:p>
      </dgm:t>
    </dgm:pt>
    <dgm:pt modelId="{EE36CDB0-B24B-4662-A415-18578FD994D4}" type="sibTrans" cxnId="{9F78E730-BC20-406E-8509-102A2F92167F}">
      <dgm:prSet/>
      <dgm:spPr/>
      <dgm:t>
        <a:bodyPr/>
        <a:lstStyle/>
        <a:p>
          <a:endParaRPr lang="ru-RU"/>
        </a:p>
      </dgm:t>
    </dgm:pt>
    <dgm:pt modelId="{371540A8-FAFC-4355-A1C0-63BFE3C6007F}" type="pres">
      <dgm:prSet presAssocID="{9766AC66-7228-4668-96B7-A5605063E0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A2A15-D895-48BD-B622-ABE5B94A0759}" type="pres">
      <dgm:prSet presAssocID="{36F291F8-48CD-48D2-972D-8C48633ABAA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34306-5026-4A47-85E3-A70B725B1D5D}" type="presOf" srcId="{36F291F8-48CD-48D2-972D-8C48633ABAAF}" destId="{41FA2A15-D895-48BD-B622-ABE5B94A0759}" srcOrd="0" destOrd="0" presId="urn:microsoft.com/office/officeart/2005/8/layout/default#1"/>
    <dgm:cxn modelId="{2C912B09-35EF-4F00-9FFD-48C0E4568435}" type="presOf" srcId="{9766AC66-7228-4668-96B7-A5605063E05D}" destId="{371540A8-FAFC-4355-A1C0-63BFE3C6007F}" srcOrd="0" destOrd="0" presId="urn:microsoft.com/office/officeart/2005/8/layout/default#1"/>
    <dgm:cxn modelId="{9F78E730-BC20-406E-8509-102A2F92167F}" srcId="{9766AC66-7228-4668-96B7-A5605063E05D}" destId="{36F291F8-48CD-48D2-972D-8C48633ABAAF}" srcOrd="0" destOrd="0" parTransId="{B0BCD23C-C3A2-490E-B353-E7155B09970D}" sibTransId="{EE36CDB0-B24B-4662-A415-18578FD994D4}"/>
    <dgm:cxn modelId="{AEF76295-D5D0-4D0A-9912-3FCCCF03685A}" type="presParOf" srcId="{371540A8-FAFC-4355-A1C0-63BFE3C6007F}" destId="{41FA2A15-D895-48BD-B622-ABE5B94A0759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199DB6-85C4-44ED-B8F8-2AD95288D23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F7AF2-00CB-4C7E-B1B2-8C31324F1E4B}">
      <dgm:prSet phldrT="[Текст]" custT="1"/>
      <dgm:spPr/>
      <dgm:t>
        <a:bodyPr/>
        <a:lstStyle/>
        <a:p>
          <a:r>
            <a:rPr lang="ru-RU" sz="1400" b="1" cap="small" dirty="0" smtClean="0">
              <a:solidFill>
                <a:schemeClr val="bg1"/>
              </a:solidFill>
            </a:rPr>
            <a:t>Критерии отбора проектов</a:t>
          </a:r>
          <a:endParaRPr lang="ru-RU" sz="1400" dirty="0">
            <a:solidFill>
              <a:schemeClr val="bg1"/>
            </a:solidFill>
          </a:endParaRPr>
        </a:p>
      </dgm:t>
    </dgm:pt>
    <dgm:pt modelId="{AFDA72E6-B51D-405D-85A6-DC798F5938E6}" type="parTrans" cxnId="{8FAD79D5-4D32-44BA-957F-3576C1D73B87}">
      <dgm:prSet/>
      <dgm:spPr/>
      <dgm:t>
        <a:bodyPr/>
        <a:lstStyle/>
        <a:p>
          <a:endParaRPr lang="ru-RU" sz="1400"/>
        </a:p>
      </dgm:t>
    </dgm:pt>
    <dgm:pt modelId="{A71D89AD-94B0-4CB8-874E-534F587951DC}" type="sibTrans" cxnId="{8FAD79D5-4D32-44BA-957F-3576C1D73B87}">
      <dgm:prSet/>
      <dgm:spPr/>
      <dgm:t>
        <a:bodyPr/>
        <a:lstStyle/>
        <a:p>
          <a:endParaRPr lang="ru-RU" sz="1400"/>
        </a:p>
      </dgm:t>
    </dgm:pt>
    <dgm:pt modelId="{60C45AC5-962C-40A6-B298-F09AA2EA5B23}">
      <dgm:prSet phldrT="[Текст]" custT="1"/>
      <dgm:spPr/>
      <dgm:t>
        <a:bodyPr/>
        <a:lstStyle/>
        <a:p>
          <a:r>
            <a:rPr lang="ru-RU" sz="1400" b="1" cap="small" dirty="0" smtClean="0"/>
            <a:t>Соответствие </a:t>
          </a:r>
          <a:r>
            <a:rPr lang="ru-RU" sz="1400" b="1" cap="small" dirty="0" err="1" smtClean="0"/>
            <a:t>форсайту</a:t>
          </a:r>
          <a:endParaRPr lang="ru-RU" sz="1400" dirty="0"/>
        </a:p>
      </dgm:t>
    </dgm:pt>
    <dgm:pt modelId="{3C9228E8-CBB1-4A5F-A826-BD1BD583903B}" type="parTrans" cxnId="{3ABA88A0-B50F-409B-86AC-F7396933C950}">
      <dgm:prSet/>
      <dgm:spPr/>
      <dgm:t>
        <a:bodyPr/>
        <a:lstStyle/>
        <a:p>
          <a:endParaRPr lang="ru-RU" sz="1400"/>
        </a:p>
      </dgm:t>
    </dgm:pt>
    <dgm:pt modelId="{5F63DD2A-CE08-4621-8E1E-D13E75FE191A}" type="sibTrans" cxnId="{3ABA88A0-B50F-409B-86AC-F7396933C950}">
      <dgm:prSet/>
      <dgm:spPr/>
      <dgm:t>
        <a:bodyPr/>
        <a:lstStyle/>
        <a:p>
          <a:endParaRPr lang="ru-RU" sz="1400"/>
        </a:p>
      </dgm:t>
    </dgm:pt>
    <dgm:pt modelId="{6810218A-5675-4F56-A0DC-1E8DC1619CD5}">
      <dgm:prSet custT="1"/>
      <dgm:spPr/>
      <dgm:t>
        <a:bodyPr/>
        <a:lstStyle/>
        <a:p>
          <a:r>
            <a:rPr lang="ru-RU" sz="1400" b="1" cap="small" dirty="0" smtClean="0"/>
            <a:t>Конкурентные преимущества перед мировыми аналогами</a:t>
          </a:r>
          <a:endParaRPr lang="ru-RU" sz="1400" b="1" cap="small" dirty="0"/>
        </a:p>
      </dgm:t>
    </dgm:pt>
    <dgm:pt modelId="{CEF9A88D-7E0F-4AFB-8D40-CFF9BA8F340C}" type="parTrans" cxnId="{D8993675-069A-44F8-BBB5-9140FF1F9ED0}">
      <dgm:prSet/>
      <dgm:spPr/>
      <dgm:t>
        <a:bodyPr/>
        <a:lstStyle/>
        <a:p>
          <a:endParaRPr lang="ru-RU" sz="1400"/>
        </a:p>
      </dgm:t>
    </dgm:pt>
    <dgm:pt modelId="{C91477FB-03C4-47D6-898D-47C59BA40B4A}" type="sibTrans" cxnId="{D8993675-069A-44F8-BBB5-9140FF1F9ED0}">
      <dgm:prSet/>
      <dgm:spPr/>
      <dgm:t>
        <a:bodyPr/>
        <a:lstStyle/>
        <a:p>
          <a:endParaRPr lang="ru-RU" sz="1400"/>
        </a:p>
      </dgm:t>
    </dgm:pt>
    <dgm:pt modelId="{7AAB6783-67AE-4078-A68A-3CB9C7449849}">
      <dgm:prSet custT="1"/>
      <dgm:spPr/>
      <dgm:t>
        <a:bodyPr/>
        <a:lstStyle/>
        <a:p>
          <a:r>
            <a:rPr lang="ru-RU" sz="1400" b="1" cap="small" dirty="0" smtClean="0"/>
            <a:t>Существенный потенциал коммерциализации </a:t>
          </a:r>
          <a:endParaRPr lang="ru-RU" sz="1400" b="1" cap="small" dirty="0"/>
        </a:p>
      </dgm:t>
    </dgm:pt>
    <dgm:pt modelId="{9EFEF3CC-683B-468D-9136-EAA593FB570C}" type="parTrans" cxnId="{0AE6C0AE-04B9-48E9-A4CF-834AD9E3CFE5}">
      <dgm:prSet/>
      <dgm:spPr/>
      <dgm:t>
        <a:bodyPr/>
        <a:lstStyle/>
        <a:p>
          <a:endParaRPr lang="ru-RU" sz="1400"/>
        </a:p>
      </dgm:t>
    </dgm:pt>
    <dgm:pt modelId="{968E5559-161F-434F-A02F-2987BDF45B25}" type="sibTrans" cxnId="{0AE6C0AE-04B9-48E9-A4CF-834AD9E3CFE5}">
      <dgm:prSet/>
      <dgm:spPr/>
      <dgm:t>
        <a:bodyPr/>
        <a:lstStyle/>
        <a:p>
          <a:endParaRPr lang="ru-RU" sz="1400"/>
        </a:p>
      </dgm:t>
    </dgm:pt>
    <dgm:pt modelId="{DC22F4D0-C9BB-4EBD-B1DE-B5A67F752D4A}">
      <dgm:prSet custT="1"/>
      <dgm:spPr/>
      <dgm:t>
        <a:bodyPr/>
        <a:lstStyle/>
        <a:p>
          <a:r>
            <a:rPr lang="ru-RU" sz="1400" b="1" cap="small" dirty="0" smtClean="0"/>
            <a:t>Соответствующая квалификация научно-исследовательских команд</a:t>
          </a:r>
          <a:endParaRPr lang="ru-RU" sz="1400" b="1" cap="small" dirty="0"/>
        </a:p>
      </dgm:t>
    </dgm:pt>
    <dgm:pt modelId="{A83A375A-7964-4FBA-A176-C1EC8FB1E348}" type="sibTrans" cxnId="{C4E4A41F-4253-4010-BAD6-FC554B7CAC33}">
      <dgm:prSet/>
      <dgm:spPr/>
      <dgm:t>
        <a:bodyPr/>
        <a:lstStyle/>
        <a:p>
          <a:endParaRPr lang="ru-RU" sz="1400"/>
        </a:p>
      </dgm:t>
    </dgm:pt>
    <dgm:pt modelId="{1BFEDC46-BA36-4D68-B85D-1E80928549FB}" type="parTrans" cxnId="{C4E4A41F-4253-4010-BAD6-FC554B7CAC33}">
      <dgm:prSet/>
      <dgm:spPr/>
      <dgm:t>
        <a:bodyPr/>
        <a:lstStyle/>
        <a:p>
          <a:endParaRPr lang="ru-RU" sz="1400"/>
        </a:p>
      </dgm:t>
    </dgm:pt>
    <dgm:pt modelId="{7F145F28-5B40-42AF-A49A-FEEABE4335A1}" type="pres">
      <dgm:prSet presAssocID="{14199DB6-85C4-44ED-B8F8-2AD95288D23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C75679-F412-4F91-AB09-E2E827035132}" type="pres">
      <dgm:prSet presAssocID="{EACF7AF2-00CB-4C7E-B1B2-8C31324F1E4B}" presName="root" presStyleCnt="0">
        <dgm:presLayoutVars>
          <dgm:chMax/>
          <dgm:chPref/>
        </dgm:presLayoutVars>
      </dgm:prSet>
      <dgm:spPr/>
    </dgm:pt>
    <dgm:pt modelId="{BEF39F53-D812-45F6-B4BB-7D98675F5DDD}" type="pres">
      <dgm:prSet presAssocID="{EACF7AF2-00CB-4C7E-B1B2-8C31324F1E4B}" presName="rootComposite" presStyleCnt="0">
        <dgm:presLayoutVars/>
      </dgm:prSet>
      <dgm:spPr/>
    </dgm:pt>
    <dgm:pt modelId="{66C775BB-C37F-48B5-B88C-8B1138E2615D}" type="pres">
      <dgm:prSet presAssocID="{EACF7AF2-00CB-4C7E-B1B2-8C31324F1E4B}" presName="ParentAccent" presStyleLbl="alignNode1" presStyleIdx="0" presStyleCnt="1"/>
      <dgm:spPr/>
    </dgm:pt>
    <dgm:pt modelId="{0F328BC6-DE09-44D5-A24F-04F7439B8882}" type="pres">
      <dgm:prSet presAssocID="{EACF7AF2-00CB-4C7E-B1B2-8C31324F1E4B}" presName="ParentSmallAccent" presStyleLbl="fgAcc1" presStyleIdx="0" presStyleCnt="1" custLinFactNeighborX="3064" custLinFactNeighborY="-38660"/>
      <dgm:spPr/>
    </dgm:pt>
    <dgm:pt modelId="{126FE320-006F-44CC-AFDB-437B9E8807ED}" type="pres">
      <dgm:prSet presAssocID="{EACF7AF2-00CB-4C7E-B1B2-8C31324F1E4B}" presName="Parent" presStyleLbl="revTx" presStyleIdx="0" presStyleCnt="5" custLinFactNeighborX="13324" custLinFactNeighborY="8125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09ACD-A3D8-4F52-8305-F28465C54732}" type="pres">
      <dgm:prSet presAssocID="{EACF7AF2-00CB-4C7E-B1B2-8C31324F1E4B}" presName="childShape" presStyleCnt="0">
        <dgm:presLayoutVars>
          <dgm:chMax val="0"/>
          <dgm:chPref val="0"/>
        </dgm:presLayoutVars>
      </dgm:prSet>
      <dgm:spPr/>
    </dgm:pt>
    <dgm:pt modelId="{60892E75-39D9-4318-A485-58716D145288}" type="pres">
      <dgm:prSet presAssocID="{60C45AC5-962C-40A6-B298-F09AA2EA5B23}" presName="childComposite" presStyleCnt="0">
        <dgm:presLayoutVars>
          <dgm:chMax val="0"/>
          <dgm:chPref val="0"/>
        </dgm:presLayoutVars>
      </dgm:prSet>
      <dgm:spPr/>
    </dgm:pt>
    <dgm:pt modelId="{AFE2E39E-DDCD-447C-9335-5F77EF22BC76}" type="pres">
      <dgm:prSet presAssocID="{60C45AC5-962C-40A6-B298-F09AA2EA5B23}" presName="ChildAccent" presStyleLbl="solidFgAcc1" presStyleIdx="0" presStyleCnt="4"/>
      <dgm:spPr/>
    </dgm:pt>
    <dgm:pt modelId="{B0E209D4-9EA0-4EF9-879B-2C5591A55C60}" type="pres">
      <dgm:prSet presAssocID="{60C45AC5-962C-40A6-B298-F09AA2EA5B23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7426D-FE1A-485A-BDA8-75B28BA81CCF}" type="pres">
      <dgm:prSet presAssocID="{6810218A-5675-4F56-A0DC-1E8DC1619CD5}" presName="childComposite" presStyleCnt="0">
        <dgm:presLayoutVars>
          <dgm:chMax val="0"/>
          <dgm:chPref val="0"/>
        </dgm:presLayoutVars>
      </dgm:prSet>
      <dgm:spPr/>
    </dgm:pt>
    <dgm:pt modelId="{DF6CB3DC-6A8C-436C-A81E-77B61F0B867C}" type="pres">
      <dgm:prSet presAssocID="{6810218A-5675-4F56-A0DC-1E8DC1619CD5}" presName="ChildAccent" presStyleLbl="solidFgAcc1" presStyleIdx="1" presStyleCnt="4"/>
      <dgm:spPr/>
    </dgm:pt>
    <dgm:pt modelId="{87761D7E-79E3-41EF-80F8-E5DDB1FAD69C}" type="pres">
      <dgm:prSet presAssocID="{6810218A-5675-4F56-A0DC-1E8DC1619CD5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98258-1CAC-4371-A89B-616968F49B51}" type="pres">
      <dgm:prSet presAssocID="{7AAB6783-67AE-4078-A68A-3CB9C7449849}" presName="childComposite" presStyleCnt="0">
        <dgm:presLayoutVars>
          <dgm:chMax val="0"/>
          <dgm:chPref val="0"/>
        </dgm:presLayoutVars>
      </dgm:prSet>
      <dgm:spPr/>
    </dgm:pt>
    <dgm:pt modelId="{1188AAFD-DE86-4A28-AC04-67D651F9A513}" type="pres">
      <dgm:prSet presAssocID="{7AAB6783-67AE-4078-A68A-3CB9C7449849}" presName="ChildAccent" presStyleLbl="solidFgAcc1" presStyleIdx="2" presStyleCnt="4"/>
      <dgm:spPr/>
    </dgm:pt>
    <dgm:pt modelId="{673BEC22-6CC1-4CF6-8F54-0117481CC0D5}" type="pres">
      <dgm:prSet presAssocID="{7AAB6783-67AE-4078-A68A-3CB9C7449849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4DA39-765E-4030-AEEF-B2CAE6181E55}" type="pres">
      <dgm:prSet presAssocID="{DC22F4D0-C9BB-4EBD-B1DE-B5A67F752D4A}" presName="childComposite" presStyleCnt="0">
        <dgm:presLayoutVars>
          <dgm:chMax val="0"/>
          <dgm:chPref val="0"/>
        </dgm:presLayoutVars>
      </dgm:prSet>
      <dgm:spPr/>
    </dgm:pt>
    <dgm:pt modelId="{36B4086D-B54C-4660-AA07-DFFF1405FEFB}" type="pres">
      <dgm:prSet presAssocID="{DC22F4D0-C9BB-4EBD-B1DE-B5A67F752D4A}" presName="ChildAccent" presStyleLbl="solidFgAcc1" presStyleIdx="3" presStyleCnt="4"/>
      <dgm:spPr/>
    </dgm:pt>
    <dgm:pt modelId="{9488A082-A526-48C6-BE73-8F2ECA143F7D}" type="pres">
      <dgm:prSet presAssocID="{DC22F4D0-C9BB-4EBD-B1DE-B5A67F752D4A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F8DF5-B4A6-492E-AF42-1F3E2D2F1D66}" type="presOf" srcId="{14199DB6-85C4-44ED-B8F8-2AD95288D237}" destId="{7F145F28-5B40-42AF-A49A-FEEABE4335A1}" srcOrd="0" destOrd="0" presId="urn:microsoft.com/office/officeart/2008/layout/SquareAccentList"/>
    <dgm:cxn modelId="{8A6DA260-43DA-4DEF-97BB-F48C8293D6B6}" type="presOf" srcId="{7AAB6783-67AE-4078-A68A-3CB9C7449849}" destId="{673BEC22-6CC1-4CF6-8F54-0117481CC0D5}" srcOrd="0" destOrd="0" presId="urn:microsoft.com/office/officeart/2008/layout/SquareAccentList"/>
    <dgm:cxn modelId="{D8993675-069A-44F8-BBB5-9140FF1F9ED0}" srcId="{EACF7AF2-00CB-4C7E-B1B2-8C31324F1E4B}" destId="{6810218A-5675-4F56-A0DC-1E8DC1619CD5}" srcOrd="1" destOrd="0" parTransId="{CEF9A88D-7E0F-4AFB-8D40-CFF9BA8F340C}" sibTransId="{C91477FB-03C4-47D6-898D-47C59BA40B4A}"/>
    <dgm:cxn modelId="{ABD47502-CD42-42BD-9A59-44015FB2381D}" type="presOf" srcId="{DC22F4D0-C9BB-4EBD-B1DE-B5A67F752D4A}" destId="{9488A082-A526-48C6-BE73-8F2ECA143F7D}" srcOrd="0" destOrd="0" presId="urn:microsoft.com/office/officeart/2008/layout/SquareAccentList"/>
    <dgm:cxn modelId="{C945A330-6039-4971-BD4D-0B4C85B76D02}" type="presOf" srcId="{EACF7AF2-00CB-4C7E-B1B2-8C31324F1E4B}" destId="{126FE320-006F-44CC-AFDB-437B9E8807ED}" srcOrd="0" destOrd="0" presId="urn:microsoft.com/office/officeart/2008/layout/SquareAccentList"/>
    <dgm:cxn modelId="{0AE6C0AE-04B9-48E9-A4CF-834AD9E3CFE5}" srcId="{EACF7AF2-00CB-4C7E-B1B2-8C31324F1E4B}" destId="{7AAB6783-67AE-4078-A68A-3CB9C7449849}" srcOrd="2" destOrd="0" parTransId="{9EFEF3CC-683B-468D-9136-EAA593FB570C}" sibTransId="{968E5559-161F-434F-A02F-2987BDF45B25}"/>
    <dgm:cxn modelId="{8FAD79D5-4D32-44BA-957F-3576C1D73B87}" srcId="{14199DB6-85C4-44ED-B8F8-2AD95288D237}" destId="{EACF7AF2-00CB-4C7E-B1B2-8C31324F1E4B}" srcOrd="0" destOrd="0" parTransId="{AFDA72E6-B51D-405D-85A6-DC798F5938E6}" sibTransId="{A71D89AD-94B0-4CB8-874E-534F587951DC}"/>
    <dgm:cxn modelId="{A0F73584-4895-4925-9289-4125FEF58E5F}" type="presOf" srcId="{60C45AC5-962C-40A6-B298-F09AA2EA5B23}" destId="{B0E209D4-9EA0-4EF9-879B-2C5591A55C60}" srcOrd="0" destOrd="0" presId="urn:microsoft.com/office/officeart/2008/layout/SquareAccentList"/>
    <dgm:cxn modelId="{C4E4A41F-4253-4010-BAD6-FC554B7CAC33}" srcId="{EACF7AF2-00CB-4C7E-B1B2-8C31324F1E4B}" destId="{DC22F4D0-C9BB-4EBD-B1DE-B5A67F752D4A}" srcOrd="3" destOrd="0" parTransId="{1BFEDC46-BA36-4D68-B85D-1E80928549FB}" sibTransId="{A83A375A-7964-4FBA-A176-C1EC8FB1E348}"/>
    <dgm:cxn modelId="{7DD1F0FA-8286-4227-BBF6-89FAD140A445}" type="presOf" srcId="{6810218A-5675-4F56-A0DC-1E8DC1619CD5}" destId="{87761D7E-79E3-41EF-80F8-E5DDB1FAD69C}" srcOrd="0" destOrd="0" presId="urn:microsoft.com/office/officeart/2008/layout/SquareAccentList"/>
    <dgm:cxn modelId="{3ABA88A0-B50F-409B-86AC-F7396933C950}" srcId="{EACF7AF2-00CB-4C7E-B1B2-8C31324F1E4B}" destId="{60C45AC5-962C-40A6-B298-F09AA2EA5B23}" srcOrd="0" destOrd="0" parTransId="{3C9228E8-CBB1-4A5F-A826-BD1BD583903B}" sibTransId="{5F63DD2A-CE08-4621-8E1E-D13E75FE191A}"/>
    <dgm:cxn modelId="{F3539F4C-AD83-4B8A-9E71-EE53E6D496EC}" type="presParOf" srcId="{7F145F28-5B40-42AF-A49A-FEEABE4335A1}" destId="{34C75679-F412-4F91-AB09-E2E827035132}" srcOrd="0" destOrd="0" presId="urn:microsoft.com/office/officeart/2008/layout/SquareAccentList"/>
    <dgm:cxn modelId="{3DAABFF6-B505-4942-92FD-EA59F601692F}" type="presParOf" srcId="{34C75679-F412-4F91-AB09-E2E827035132}" destId="{BEF39F53-D812-45F6-B4BB-7D98675F5DDD}" srcOrd="0" destOrd="0" presId="urn:microsoft.com/office/officeart/2008/layout/SquareAccentList"/>
    <dgm:cxn modelId="{7EA99E95-617D-40D6-A2BB-0C3CD746BD46}" type="presParOf" srcId="{BEF39F53-D812-45F6-B4BB-7D98675F5DDD}" destId="{66C775BB-C37F-48B5-B88C-8B1138E2615D}" srcOrd="0" destOrd="0" presId="urn:microsoft.com/office/officeart/2008/layout/SquareAccentList"/>
    <dgm:cxn modelId="{37886276-B227-4579-A5EE-19D8C5566AC6}" type="presParOf" srcId="{BEF39F53-D812-45F6-B4BB-7D98675F5DDD}" destId="{0F328BC6-DE09-44D5-A24F-04F7439B8882}" srcOrd="1" destOrd="0" presId="urn:microsoft.com/office/officeart/2008/layout/SquareAccentList"/>
    <dgm:cxn modelId="{600EA804-710B-4E72-B0AB-89626A450081}" type="presParOf" srcId="{BEF39F53-D812-45F6-B4BB-7D98675F5DDD}" destId="{126FE320-006F-44CC-AFDB-437B9E8807ED}" srcOrd="2" destOrd="0" presId="urn:microsoft.com/office/officeart/2008/layout/SquareAccentList"/>
    <dgm:cxn modelId="{BB5595C4-089E-4EBB-A8F1-70E8628C73C9}" type="presParOf" srcId="{34C75679-F412-4F91-AB09-E2E827035132}" destId="{BEA09ACD-A3D8-4F52-8305-F28465C54732}" srcOrd="1" destOrd="0" presId="urn:microsoft.com/office/officeart/2008/layout/SquareAccentList"/>
    <dgm:cxn modelId="{E3FE2940-AD43-456A-8457-64A9478AA34B}" type="presParOf" srcId="{BEA09ACD-A3D8-4F52-8305-F28465C54732}" destId="{60892E75-39D9-4318-A485-58716D145288}" srcOrd="0" destOrd="0" presId="urn:microsoft.com/office/officeart/2008/layout/SquareAccentList"/>
    <dgm:cxn modelId="{9C680E8E-F803-437C-A480-899E7A2F1320}" type="presParOf" srcId="{60892E75-39D9-4318-A485-58716D145288}" destId="{AFE2E39E-DDCD-447C-9335-5F77EF22BC76}" srcOrd="0" destOrd="0" presId="urn:microsoft.com/office/officeart/2008/layout/SquareAccentList"/>
    <dgm:cxn modelId="{AE6D4492-1B4E-4882-9BB0-D93E10786EA6}" type="presParOf" srcId="{60892E75-39D9-4318-A485-58716D145288}" destId="{B0E209D4-9EA0-4EF9-879B-2C5591A55C60}" srcOrd="1" destOrd="0" presId="urn:microsoft.com/office/officeart/2008/layout/SquareAccentList"/>
    <dgm:cxn modelId="{115BB306-53B1-4A70-AECD-81957216D661}" type="presParOf" srcId="{BEA09ACD-A3D8-4F52-8305-F28465C54732}" destId="{85B7426D-FE1A-485A-BDA8-75B28BA81CCF}" srcOrd="1" destOrd="0" presId="urn:microsoft.com/office/officeart/2008/layout/SquareAccentList"/>
    <dgm:cxn modelId="{4DEC1605-323B-4339-814B-B79C36F5AD89}" type="presParOf" srcId="{85B7426D-FE1A-485A-BDA8-75B28BA81CCF}" destId="{DF6CB3DC-6A8C-436C-A81E-77B61F0B867C}" srcOrd="0" destOrd="0" presId="urn:microsoft.com/office/officeart/2008/layout/SquareAccentList"/>
    <dgm:cxn modelId="{96DECBB7-39D1-4970-8564-750277920559}" type="presParOf" srcId="{85B7426D-FE1A-485A-BDA8-75B28BA81CCF}" destId="{87761D7E-79E3-41EF-80F8-E5DDB1FAD69C}" srcOrd="1" destOrd="0" presId="urn:microsoft.com/office/officeart/2008/layout/SquareAccentList"/>
    <dgm:cxn modelId="{249228C0-A21E-4061-8464-2788E09EDB5D}" type="presParOf" srcId="{BEA09ACD-A3D8-4F52-8305-F28465C54732}" destId="{B3C98258-1CAC-4371-A89B-616968F49B51}" srcOrd="2" destOrd="0" presId="urn:microsoft.com/office/officeart/2008/layout/SquareAccentList"/>
    <dgm:cxn modelId="{B1A83D85-385B-437C-9679-791373FF842F}" type="presParOf" srcId="{B3C98258-1CAC-4371-A89B-616968F49B51}" destId="{1188AAFD-DE86-4A28-AC04-67D651F9A513}" srcOrd="0" destOrd="0" presId="urn:microsoft.com/office/officeart/2008/layout/SquareAccentList"/>
    <dgm:cxn modelId="{4E9500BD-1964-4C13-B21E-C6769D542ACD}" type="presParOf" srcId="{B3C98258-1CAC-4371-A89B-616968F49B51}" destId="{673BEC22-6CC1-4CF6-8F54-0117481CC0D5}" srcOrd="1" destOrd="0" presId="urn:microsoft.com/office/officeart/2008/layout/SquareAccentList"/>
    <dgm:cxn modelId="{91278703-3C6C-4C7A-856E-CB67725523EE}" type="presParOf" srcId="{BEA09ACD-A3D8-4F52-8305-F28465C54732}" destId="{F4F4DA39-765E-4030-AEEF-B2CAE6181E55}" srcOrd="3" destOrd="0" presId="urn:microsoft.com/office/officeart/2008/layout/SquareAccentList"/>
    <dgm:cxn modelId="{8E93CCEA-CA35-424F-8EED-DDA5AF7255F7}" type="presParOf" srcId="{F4F4DA39-765E-4030-AEEF-B2CAE6181E55}" destId="{36B4086D-B54C-4660-AA07-DFFF1405FEFB}" srcOrd="0" destOrd="0" presId="urn:microsoft.com/office/officeart/2008/layout/SquareAccentList"/>
    <dgm:cxn modelId="{342F94E9-6661-4035-95DF-0C2D5D32FFB8}" type="presParOf" srcId="{F4F4DA39-765E-4030-AEEF-B2CAE6181E55}" destId="{9488A082-A526-48C6-BE73-8F2ECA143F7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FBE75-CAF0-4A5C-92AC-FE53015993D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C48BE6-9221-448A-8CC8-5F994E1B5579}">
      <dgm:prSet phldrT="[Текст]"/>
      <dgm:spPr/>
      <dgm:t>
        <a:bodyPr/>
        <a:lstStyle/>
        <a:p>
          <a:r>
            <a:rPr lang="ru-RU" b="1" dirty="0" err="1" smtClean="0"/>
            <a:t>Менторство</a:t>
          </a:r>
          <a:endParaRPr lang="ru-RU" b="1" dirty="0"/>
        </a:p>
      </dgm:t>
    </dgm:pt>
    <dgm:pt modelId="{152CE6DE-CF33-45C6-B03D-DB90CD890CE4}" type="parTrans" cxnId="{2F9F4ABC-921F-47CE-B22D-B966144BBF6A}">
      <dgm:prSet/>
      <dgm:spPr/>
      <dgm:t>
        <a:bodyPr/>
        <a:lstStyle/>
        <a:p>
          <a:endParaRPr lang="ru-RU"/>
        </a:p>
      </dgm:t>
    </dgm:pt>
    <dgm:pt modelId="{EA255898-E7AD-4728-BAEF-C93BE21E10E2}" type="sibTrans" cxnId="{2F9F4ABC-921F-47CE-B22D-B966144BBF6A}">
      <dgm:prSet/>
      <dgm:spPr/>
      <dgm:t>
        <a:bodyPr/>
        <a:lstStyle/>
        <a:p>
          <a:endParaRPr lang="ru-RU"/>
        </a:p>
      </dgm:t>
    </dgm:pt>
    <dgm:pt modelId="{AB589544-593D-4B86-92AF-31A58B17A777}">
      <dgm:prSet phldrT="[Текст]"/>
      <dgm:spPr/>
      <dgm:t>
        <a:bodyPr/>
        <a:lstStyle/>
        <a:p>
          <a:r>
            <a:rPr lang="ru-RU" dirty="0" smtClean="0"/>
            <a:t>Безвозмездность</a:t>
          </a:r>
          <a:endParaRPr lang="ru-RU" dirty="0"/>
        </a:p>
      </dgm:t>
    </dgm:pt>
    <dgm:pt modelId="{769ABB2D-008F-4F7F-8FBA-7368E1EDC95B}" type="parTrans" cxnId="{38843E80-6200-4A81-BAFF-5B47439F7D71}">
      <dgm:prSet/>
      <dgm:spPr/>
      <dgm:t>
        <a:bodyPr/>
        <a:lstStyle/>
        <a:p>
          <a:endParaRPr lang="ru-RU"/>
        </a:p>
      </dgm:t>
    </dgm:pt>
    <dgm:pt modelId="{BAFA38B9-ADAC-4FAD-B01E-8667FAD27040}" type="sibTrans" cxnId="{38843E80-6200-4A81-BAFF-5B47439F7D71}">
      <dgm:prSet/>
      <dgm:spPr/>
      <dgm:t>
        <a:bodyPr/>
        <a:lstStyle/>
        <a:p>
          <a:endParaRPr lang="ru-RU"/>
        </a:p>
      </dgm:t>
    </dgm:pt>
    <dgm:pt modelId="{F61BB81E-C57F-42E3-B9E1-78E7B675419E}">
      <dgm:prSet phldrT="[Текст]"/>
      <dgm:spPr/>
      <dgm:t>
        <a:bodyPr/>
        <a:lstStyle/>
        <a:p>
          <a:r>
            <a:rPr lang="ru-RU" dirty="0" smtClean="0"/>
            <a:t>Профессионализм</a:t>
          </a:r>
          <a:endParaRPr lang="ru-RU" dirty="0"/>
        </a:p>
      </dgm:t>
    </dgm:pt>
    <dgm:pt modelId="{1C470242-FFFC-4379-BBF3-4CEA5E4A406A}" type="parTrans" cxnId="{99084683-E146-43CF-AEBC-15D12D06E96C}">
      <dgm:prSet/>
      <dgm:spPr/>
      <dgm:t>
        <a:bodyPr/>
        <a:lstStyle/>
        <a:p>
          <a:endParaRPr lang="ru-RU"/>
        </a:p>
      </dgm:t>
    </dgm:pt>
    <dgm:pt modelId="{CED0E594-ADAA-4837-A5C1-77A0CBCF487D}" type="sibTrans" cxnId="{99084683-E146-43CF-AEBC-15D12D06E96C}">
      <dgm:prSet/>
      <dgm:spPr/>
      <dgm:t>
        <a:bodyPr/>
        <a:lstStyle/>
        <a:p>
          <a:endParaRPr lang="ru-RU"/>
        </a:p>
      </dgm:t>
    </dgm:pt>
    <dgm:pt modelId="{EAF67BC5-24AA-4046-8E62-240DC8C064D3}">
      <dgm:prSet phldrT="[Текст]"/>
      <dgm:spPr/>
      <dgm:t>
        <a:bodyPr/>
        <a:lstStyle/>
        <a:p>
          <a:r>
            <a:rPr lang="ru-RU" b="1" dirty="0" smtClean="0"/>
            <a:t>Акселерация</a:t>
          </a:r>
          <a:endParaRPr lang="ru-RU" b="1" dirty="0"/>
        </a:p>
      </dgm:t>
    </dgm:pt>
    <dgm:pt modelId="{5ED9D009-231D-48DB-9A30-DA77E2BC5384}" type="parTrans" cxnId="{8C637052-8838-4B25-9042-AD74A21C9A23}">
      <dgm:prSet/>
      <dgm:spPr/>
      <dgm:t>
        <a:bodyPr/>
        <a:lstStyle/>
        <a:p>
          <a:endParaRPr lang="ru-RU"/>
        </a:p>
      </dgm:t>
    </dgm:pt>
    <dgm:pt modelId="{80ACC9C4-BF5A-4579-9BA9-73E598DB7FC9}" type="sibTrans" cxnId="{8C637052-8838-4B25-9042-AD74A21C9A23}">
      <dgm:prSet/>
      <dgm:spPr/>
      <dgm:t>
        <a:bodyPr/>
        <a:lstStyle/>
        <a:p>
          <a:endParaRPr lang="ru-RU"/>
        </a:p>
      </dgm:t>
    </dgm:pt>
    <dgm:pt modelId="{59A0EB00-D127-4C08-ACCC-176890EAB3B8}">
      <dgm:prSet phldrT="[Текст]"/>
      <dgm:spPr/>
      <dgm:t>
        <a:bodyPr/>
        <a:lstStyle/>
        <a:p>
          <a:r>
            <a:rPr lang="ru-RU" dirty="0" smtClean="0"/>
            <a:t>Акселерационная программа SKOLKOVO SUPER LEAGUE (</a:t>
          </a:r>
          <a:r>
            <a:rPr lang="en-US" dirty="0" smtClean="0"/>
            <a:t>IT </a:t>
          </a:r>
          <a:r>
            <a:rPr lang="ru-RU" dirty="0" smtClean="0"/>
            <a:t>Кластер)</a:t>
          </a:r>
          <a:endParaRPr lang="ru-RU" dirty="0"/>
        </a:p>
      </dgm:t>
    </dgm:pt>
    <dgm:pt modelId="{0EFC01C9-BCEF-483F-8789-0F732F73BABC}" type="parTrans" cxnId="{58241121-7935-4064-B7DD-0EF87F2BB93E}">
      <dgm:prSet/>
      <dgm:spPr/>
      <dgm:t>
        <a:bodyPr/>
        <a:lstStyle/>
        <a:p>
          <a:endParaRPr lang="ru-RU"/>
        </a:p>
      </dgm:t>
    </dgm:pt>
    <dgm:pt modelId="{988E6B31-A17E-454B-9B44-30F2E9DAD9D3}" type="sibTrans" cxnId="{58241121-7935-4064-B7DD-0EF87F2BB93E}">
      <dgm:prSet/>
      <dgm:spPr/>
      <dgm:t>
        <a:bodyPr/>
        <a:lstStyle/>
        <a:p>
          <a:endParaRPr lang="ru-RU"/>
        </a:p>
      </dgm:t>
    </dgm:pt>
    <dgm:pt modelId="{0A5E80CD-B702-4BF1-B8F8-3BE0B1213F1B}">
      <dgm:prSet phldrT="[Текст]"/>
      <dgm:spPr/>
      <dgm:t>
        <a:bodyPr/>
        <a:lstStyle/>
        <a:p>
          <a:r>
            <a:rPr lang="en-US" b="1" dirty="0" smtClean="0"/>
            <a:t>Startup Launchpad</a:t>
          </a:r>
          <a:endParaRPr lang="ru-RU" dirty="0"/>
        </a:p>
      </dgm:t>
    </dgm:pt>
    <dgm:pt modelId="{DA280232-61A8-45D7-BE22-069B0E28942A}" type="parTrans" cxnId="{5A36F950-E3D3-420A-8F8C-A9A25EB26976}">
      <dgm:prSet/>
      <dgm:spPr/>
      <dgm:t>
        <a:bodyPr/>
        <a:lstStyle/>
        <a:p>
          <a:endParaRPr lang="ru-RU"/>
        </a:p>
      </dgm:t>
    </dgm:pt>
    <dgm:pt modelId="{E336F8CD-B933-4F69-9FF0-7A57E7522805}" type="sibTrans" cxnId="{5A36F950-E3D3-420A-8F8C-A9A25EB26976}">
      <dgm:prSet/>
      <dgm:spPr/>
      <dgm:t>
        <a:bodyPr/>
        <a:lstStyle/>
        <a:p>
          <a:endParaRPr lang="ru-RU"/>
        </a:p>
      </dgm:t>
    </dgm:pt>
    <dgm:pt modelId="{1DA944C4-441E-4B3C-B550-E1F015F4910D}">
      <dgm:prSet phldrT="[Текст]"/>
      <dgm:spPr/>
      <dgm:t>
        <a:bodyPr/>
        <a:lstStyle/>
        <a:p>
          <a:r>
            <a:rPr lang="ru-RU" b="1" dirty="0" smtClean="0"/>
            <a:t>Продвижение</a:t>
          </a:r>
          <a:endParaRPr lang="ru-RU" b="1" dirty="0"/>
        </a:p>
      </dgm:t>
    </dgm:pt>
    <dgm:pt modelId="{A7DAF62B-E5E7-4995-A233-91C4924076CC}" type="parTrans" cxnId="{7DD35A3C-DCC5-47E4-81DF-C60C9F3FF1F4}">
      <dgm:prSet/>
      <dgm:spPr/>
      <dgm:t>
        <a:bodyPr/>
        <a:lstStyle/>
        <a:p>
          <a:endParaRPr lang="ru-RU"/>
        </a:p>
      </dgm:t>
    </dgm:pt>
    <dgm:pt modelId="{413DA426-0ED3-4B19-AD95-9F1D875C3701}" type="sibTrans" cxnId="{7DD35A3C-DCC5-47E4-81DF-C60C9F3FF1F4}">
      <dgm:prSet/>
      <dgm:spPr/>
      <dgm:t>
        <a:bodyPr/>
        <a:lstStyle/>
        <a:p>
          <a:endParaRPr lang="ru-RU"/>
        </a:p>
      </dgm:t>
    </dgm:pt>
    <dgm:pt modelId="{648A3B55-C98F-4472-8643-CF92BA45A258}">
      <dgm:prSet phldrT="[Текст]" custT="1"/>
      <dgm:spPr/>
      <dgm:t>
        <a:bodyPr/>
        <a:lstStyle/>
        <a:p>
          <a:r>
            <a:rPr lang="ru-RU" sz="1400" dirty="0" smtClean="0"/>
            <a:t>Форумы и конференции</a:t>
          </a:r>
          <a:endParaRPr lang="ru-RU" sz="1400" dirty="0"/>
        </a:p>
      </dgm:t>
    </dgm:pt>
    <dgm:pt modelId="{256947FE-5830-437E-82A3-2C277138E0C7}" type="parTrans" cxnId="{3B87143F-253D-48A5-816D-10DC7F4B73CF}">
      <dgm:prSet/>
      <dgm:spPr/>
      <dgm:t>
        <a:bodyPr/>
        <a:lstStyle/>
        <a:p>
          <a:endParaRPr lang="ru-RU"/>
        </a:p>
      </dgm:t>
    </dgm:pt>
    <dgm:pt modelId="{2250EA8D-0AFD-4289-9E39-D0A4801C7CC1}" type="sibTrans" cxnId="{3B87143F-253D-48A5-816D-10DC7F4B73CF}">
      <dgm:prSet/>
      <dgm:spPr/>
      <dgm:t>
        <a:bodyPr/>
        <a:lstStyle/>
        <a:p>
          <a:endParaRPr lang="ru-RU"/>
        </a:p>
      </dgm:t>
    </dgm:pt>
    <dgm:pt modelId="{D203E114-5C83-443A-87C8-83671E30C866}">
      <dgm:prSet phldrT="[Текст]" custT="1"/>
      <dgm:spPr/>
      <dgm:t>
        <a:bodyPr/>
        <a:lstStyle/>
        <a:p>
          <a:r>
            <a:rPr lang="ru-RU" sz="1400" dirty="0" smtClean="0"/>
            <a:t>Конкурсы</a:t>
          </a:r>
          <a:endParaRPr lang="ru-RU" sz="1400" dirty="0"/>
        </a:p>
      </dgm:t>
    </dgm:pt>
    <dgm:pt modelId="{67C7E16A-B9E5-4BE0-B701-E269F5491D01}" type="parTrans" cxnId="{43850687-6AD2-4F01-BF3B-8CBBBF5076E4}">
      <dgm:prSet/>
      <dgm:spPr/>
      <dgm:t>
        <a:bodyPr/>
        <a:lstStyle/>
        <a:p>
          <a:endParaRPr lang="ru-RU"/>
        </a:p>
      </dgm:t>
    </dgm:pt>
    <dgm:pt modelId="{3B57B94D-95E1-4CA5-A3BA-9CE1D99902F8}" type="sibTrans" cxnId="{43850687-6AD2-4F01-BF3B-8CBBBF5076E4}">
      <dgm:prSet/>
      <dgm:spPr/>
      <dgm:t>
        <a:bodyPr/>
        <a:lstStyle/>
        <a:p>
          <a:endParaRPr lang="ru-RU"/>
        </a:p>
      </dgm:t>
    </dgm:pt>
    <dgm:pt modelId="{46980355-C543-4DEB-B8C6-DDDFC116640F}">
      <dgm:prSet phldrT="[Текст]" custT="1"/>
      <dgm:spPr/>
      <dgm:t>
        <a:bodyPr/>
        <a:lstStyle/>
        <a:p>
          <a:r>
            <a:rPr lang="ru-RU" sz="1400" dirty="0" err="1" smtClean="0"/>
            <a:t>Медийные</a:t>
          </a:r>
          <a:r>
            <a:rPr lang="ru-RU" sz="1400" dirty="0" smtClean="0"/>
            <a:t> проекты</a:t>
          </a:r>
          <a:endParaRPr lang="ru-RU" sz="1400" dirty="0"/>
        </a:p>
      </dgm:t>
    </dgm:pt>
    <dgm:pt modelId="{18E6E94B-07BD-4A01-971C-D16B148D361A}" type="parTrans" cxnId="{24D5B959-0D11-43B4-8F34-7D94D62AE1BB}">
      <dgm:prSet/>
      <dgm:spPr/>
      <dgm:t>
        <a:bodyPr/>
        <a:lstStyle/>
        <a:p>
          <a:endParaRPr lang="ru-RU"/>
        </a:p>
      </dgm:t>
    </dgm:pt>
    <dgm:pt modelId="{C7E7081E-B398-43C4-9869-EF1DEA8CF7D0}" type="sibTrans" cxnId="{24D5B959-0D11-43B4-8F34-7D94D62AE1BB}">
      <dgm:prSet/>
      <dgm:spPr/>
      <dgm:t>
        <a:bodyPr/>
        <a:lstStyle/>
        <a:p>
          <a:endParaRPr lang="ru-RU"/>
        </a:p>
      </dgm:t>
    </dgm:pt>
    <dgm:pt modelId="{1307EBDB-CCC1-46B6-944E-24E19D75FFAE}">
      <dgm:prSet phldrT="[Текст]" custT="1"/>
      <dgm:spPr/>
      <dgm:t>
        <a:bodyPr/>
        <a:lstStyle/>
        <a:p>
          <a:r>
            <a:rPr lang="ru-RU" sz="1400" dirty="0" smtClean="0"/>
            <a:t>Международные </a:t>
          </a:r>
          <a:r>
            <a:rPr lang="ru-RU" sz="1400" dirty="0" err="1" smtClean="0"/>
            <a:t>роад</a:t>
          </a:r>
          <a:r>
            <a:rPr lang="ru-RU" sz="1400" dirty="0" smtClean="0"/>
            <a:t> шоу (Кремниевая долина, Израиль, Франция, Азия)</a:t>
          </a:r>
          <a:endParaRPr lang="ru-RU" sz="1400" dirty="0"/>
        </a:p>
      </dgm:t>
    </dgm:pt>
    <dgm:pt modelId="{FEF744E1-13CA-4449-B1CD-FB7317430C30}" type="parTrans" cxnId="{FD6146E1-D526-41D6-84F1-9E18BD73C53C}">
      <dgm:prSet/>
      <dgm:spPr/>
      <dgm:t>
        <a:bodyPr/>
        <a:lstStyle/>
        <a:p>
          <a:endParaRPr lang="ru-RU"/>
        </a:p>
      </dgm:t>
    </dgm:pt>
    <dgm:pt modelId="{69E64BD3-4537-438F-9DB7-1882D8E8457D}" type="sibTrans" cxnId="{FD6146E1-D526-41D6-84F1-9E18BD73C53C}">
      <dgm:prSet/>
      <dgm:spPr/>
      <dgm:t>
        <a:bodyPr/>
        <a:lstStyle/>
        <a:p>
          <a:endParaRPr lang="ru-RU"/>
        </a:p>
      </dgm:t>
    </dgm:pt>
    <dgm:pt modelId="{DB45A5BF-D908-4632-8500-10F05822669F}">
      <dgm:prSet phldrT="[Текст]"/>
      <dgm:spPr/>
      <dgm:t>
        <a:bodyPr/>
        <a:lstStyle/>
        <a:p>
          <a:r>
            <a:rPr lang="ru-RU" dirty="0" err="1" smtClean="0"/>
            <a:t>Общефондовая</a:t>
          </a:r>
          <a:r>
            <a:rPr lang="ru-RU" dirty="0" smtClean="0"/>
            <a:t> программа акселерации</a:t>
          </a:r>
          <a:endParaRPr lang="ru-RU" dirty="0"/>
        </a:p>
      </dgm:t>
    </dgm:pt>
    <dgm:pt modelId="{836C1380-6208-48B1-89F5-3A1D9A269DCD}" type="parTrans" cxnId="{42CD64F8-C2D1-4B2C-8BE1-0FA148F9518A}">
      <dgm:prSet/>
      <dgm:spPr/>
      <dgm:t>
        <a:bodyPr/>
        <a:lstStyle/>
        <a:p>
          <a:endParaRPr lang="ru-RU"/>
        </a:p>
      </dgm:t>
    </dgm:pt>
    <dgm:pt modelId="{CE0D6ECC-105F-44BE-A8E8-69EFDEE40521}" type="sibTrans" cxnId="{42CD64F8-C2D1-4B2C-8BE1-0FA148F9518A}">
      <dgm:prSet/>
      <dgm:spPr/>
      <dgm:t>
        <a:bodyPr/>
        <a:lstStyle/>
        <a:p>
          <a:endParaRPr lang="ru-RU"/>
        </a:p>
      </dgm:t>
    </dgm:pt>
    <dgm:pt modelId="{3B251467-91F1-4C0A-B863-89C9046F97CA}">
      <dgm:prSet phldrT="[Текст]"/>
      <dgm:spPr/>
      <dgm:t>
        <a:bodyPr/>
        <a:lstStyle/>
        <a:p>
          <a:r>
            <a:rPr lang="ru-RU" dirty="0" smtClean="0"/>
            <a:t>Широкая сеть контактов</a:t>
          </a:r>
          <a:endParaRPr lang="ru-RU" dirty="0"/>
        </a:p>
      </dgm:t>
    </dgm:pt>
    <dgm:pt modelId="{2601887B-18F8-4E5F-BF65-6CB12E743019}" type="parTrans" cxnId="{B713A615-3804-4233-BFEC-CD93AA5D4455}">
      <dgm:prSet/>
      <dgm:spPr/>
      <dgm:t>
        <a:bodyPr/>
        <a:lstStyle/>
        <a:p>
          <a:endParaRPr lang="ru-RU"/>
        </a:p>
      </dgm:t>
    </dgm:pt>
    <dgm:pt modelId="{3C04742D-657A-484E-9FE2-1F334251F6C4}" type="sibTrans" cxnId="{B713A615-3804-4233-BFEC-CD93AA5D4455}">
      <dgm:prSet/>
      <dgm:spPr/>
      <dgm:t>
        <a:bodyPr/>
        <a:lstStyle/>
        <a:p>
          <a:endParaRPr lang="ru-RU"/>
        </a:p>
      </dgm:t>
    </dgm:pt>
    <dgm:pt modelId="{B19C001A-0902-4716-9452-8AE6AF1A621E}" type="pres">
      <dgm:prSet presAssocID="{C96FBE75-CAF0-4A5C-92AC-FE53015993D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92B18-D126-47AF-BEE6-42EA7B678409}" type="pres">
      <dgm:prSet presAssocID="{D9C48BE6-9221-448A-8CC8-5F994E1B5579}" presName="compNode" presStyleCnt="0"/>
      <dgm:spPr/>
    </dgm:pt>
    <dgm:pt modelId="{F4C559C6-CDCB-445C-B53B-5544D883936C}" type="pres">
      <dgm:prSet presAssocID="{D9C48BE6-9221-448A-8CC8-5F994E1B5579}" presName="aNode" presStyleLbl="bgShp" presStyleIdx="0" presStyleCnt="3"/>
      <dgm:spPr/>
      <dgm:t>
        <a:bodyPr/>
        <a:lstStyle/>
        <a:p>
          <a:endParaRPr lang="ru-RU"/>
        </a:p>
      </dgm:t>
    </dgm:pt>
    <dgm:pt modelId="{FE848C0D-164A-4C78-A71C-88BAAD84BE5F}" type="pres">
      <dgm:prSet presAssocID="{D9C48BE6-9221-448A-8CC8-5F994E1B5579}" presName="textNode" presStyleLbl="bgShp" presStyleIdx="0" presStyleCnt="3"/>
      <dgm:spPr/>
      <dgm:t>
        <a:bodyPr/>
        <a:lstStyle/>
        <a:p>
          <a:endParaRPr lang="ru-RU"/>
        </a:p>
      </dgm:t>
    </dgm:pt>
    <dgm:pt modelId="{E7188341-A497-4A09-9A93-6D9FF47CDECD}" type="pres">
      <dgm:prSet presAssocID="{D9C48BE6-9221-448A-8CC8-5F994E1B5579}" presName="compChildNode" presStyleCnt="0"/>
      <dgm:spPr/>
    </dgm:pt>
    <dgm:pt modelId="{B51C0211-A6E2-4EE2-BAE0-697FD3EEC9EA}" type="pres">
      <dgm:prSet presAssocID="{D9C48BE6-9221-448A-8CC8-5F994E1B5579}" presName="theInnerList" presStyleCnt="0"/>
      <dgm:spPr/>
    </dgm:pt>
    <dgm:pt modelId="{72AEC7BA-0FBA-4E7F-BFE2-C70925F2FE59}" type="pres">
      <dgm:prSet presAssocID="{AB589544-593D-4B86-92AF-31A58B17A777}" presName="childNode" presStyleLbl="node1" presStyleIdx="0" presStyleCnt="10" custScaleY="1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170AF-5032-4D43-A19E-55E63EEF7EF0}" type="pres">
      <dgm:prSet presAssocID="{AB589544-593D-4B86-92AF-31A58B17A777}" presName="aSpace2" presStyleCnt="0"/>
      <dgm:spPr/>
    </dgm:pt>
    <dgm:pt modelId="{CC47796F-B5E0-4461-85E0-9FC98DB554AC}" type="pres">
      <dgm:prSet presAssocID="{F61BB81E-C57F-42E3-B9E1-78E7B675419E}" presName="childNode" presStyleLbl="node1" presStyleIdx="1" presStyleCnt="10" custScaleY="1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881F8-758A-4D53-81B5-52E822C96E10}" type="pres">
      <dgm:prSet presAssocID="{F61BB81E-C57F-42E3-B9E1-78E7B675419E}" presName="aSpace2" presStyleCnt="0"/>
      <dgm:spPr/>
    </dgm:pt>
    <dgm:pt modelId="{5D977676-2D14-49C4-B114-DA68E9835B6F}" type="pres">
      <dgm:prSet presAssocID="{3B251467-91F1-4C0A-B863-89C9046F97CA}" presName="childNode" presStyleLbl="node1" presStyleIdx="2" presStyleCnt="10" custScaleY="1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5C462-57FA-4C43-B3CC-8EE9F5AD8A16}" type="pres">
      <dgm:prSet presAssocID="{D9C48BE6-9221-448A-8CC8-5F994E1B5579}" presName="aSpace" presStyleCnt="0"/>
      <dgm:spPr/>
    </dgm:pt>
    <dgm:pt modelId="{2B7C3D5D-9466-4AE0-836E-003D69F4FCB1}" type="pres">
      <dgm:prSet presAssocID="{EAF67BC5-24AA-4046-8E62-240DC8C064D3}" presName="compNode" presStyleCnt="0"/>
      <dgm:spPr/>
    </dgm:pt>
    <dgm:pt modelId="{DD9057FB-222E-4874-892A-7191B0946B01}" type="pres">
      <dgm:prSet presAssocID="{EAF67BC5-24AA-4046-8E62-240DC8C064D3}" presName="aNode" presStyleLbl="bgShp" presStyleIdx="1" presStyleCnt="3"/>
      <dgm:spPr/>
      <dgm:t>
        <a:bodyPr/>
        <a:lstStyle/>
        <a:p>
          <a:endParaRPr lang="ru-RU"/>
        </a:p>
      </dgm:t>
    </dgm:pt>
    <dgm:pt modelId="{22B4E01F-2BDE-4959-9C7D-EF7D02269EEC}" type="pres">
      <dgm:prSet presAssocID="{EAF67BC5-24AA-4046-8E62-240DC8C064D3}" presName="textNode" presStyleLbl="bgShp" presStyleIdx="1" presStyleCnt="3"/>
      <dgm:spPr/>
      <dgm:t>
        <a:bodyPr/>
        <a:lstStyle/>
        <a:p>
          <a:endParaRPr lang="ru-RU"/>
        </a:p>
      </dgm:t>
    </dgm:pt>
    <dgm:pt modelId="{C6B50992-AC48-48DE-9E0C-6ECD82EDD382}" type="pres">
      <dgm:prSet presAssocID="{EAF67BC5-24AA-4046-8E62-240DC8C064D3}" presName="compChildNode" presStyleCnt="0"/>
      <dgm:spPr/>
    </dgm:pt>
    <dgm:pt modelId="{E67A304E-E53C-42A5-86BD-2592EE9FFC99}" type="pres">
      <dgm:prSet presAssocID="{EAF67BC5-24AA-4046-8E62-240DC8C064D3}" presName="theInnerList" presStyleCnt="0"/>
      <dgm:spPr/>
    </dgm:pt>
    <dgm:pt modelId="{7F1F7138-78E7-422C-90E3-034A14924037}" type="pres">
      <dgm:prSet presAssocID="{59A0EB00-D127-4C08-ACCC-176890EAB3B8}" presName="childNode" presStyleLbl="node1" presStyleIdx="3" presStyleCnt="10" custScaleY="2000000" custLinFactY="-200000" custLinFactNeighborX="-1175" custLinFactNeighborY="-28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6B6A0-709C-420D-B6AF-660BB1E4C86D}" type="pres">
      <dgm:prSet presAssocID="{59A0EB00-D127-4C08-ACCC-176890EAB3B8}" presName="aSpace2" presStyleCnt="0"/>
      <dgm:spPr/>
    </dgm:pt>
    <dgm:pt modelId="{5716E55C-F6A7-4B86-AE32-43103B501DA6}" type="pres">
      <dgm:prSet presAssocID="{DB45A5BF-D908-4632-8500-10F05822669F}" presName="childNode" presStyleLbl="node1" presStyleIdx="4" presStyleCnt="10" custScaleY="2000000" custLinFactNeighborX="-1175" custLinFactNeighborY="5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D779F-DBCC-4D21-8CFA-24E0F67E0C86}" type="pres">
      <dgm:prSet presAssocID="{DB45A5BF-D908-4632-8500-10F05822669F}" presName="aSpace2" presStyleCnt="0"/>
      <dgm:spPr/>
    </dgm:pt>
    <dgm:pt modelId="{830C043B-E0F3-453F-8B83-BDD201F2BD3A}" type="pres">
      <dgm:prSet presAssocID="{0A5E80CD-B702-4BF1-B8F8-3BE0B1213F1B}" presName="childNode" presStyleLbl="node1" presStyleIdx="5" presStyleCnt="10" custScaleY="2000000" custLinFactY="159692" custLinFactNeighborX="-117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508ED-03CE-404D-9757-4C0B4B5956E4}" type="pres">
      <dgm:prSet presAssocID="{EAF67BC5-24AA-4046-8E62-240DC8C064D3}" presName="aSpace" presStyleCnt="0"/>
      <dgm:spPr/>
    </dgm:pt>
    <dgm:pt modelId="{C9683400-0EDB-4B26-B5A5-424FB11071F8}" type="pres">
      <dgm:prSet presAssocID="{1DA944C4-441E-4B3C-B550-E1F015F4910D}" presName="compNode" presStyleCnt="0"/>
      <dgm:spPr/>
    </dgm:pt>
    <dgm:pt modelId="{69E11E58-F545-4351-A34B-85017DFD95FD}" type="pres">
      <dgm:prSet presAssocID="{1DA944C4-441E-4B3C-B550-E1F015F4910D}" presName="aNode" presStyleLbl="bgShp" presStyleIdx="2" presStyleCnt="3"/>
      <dgm:spPr/>
      <dgm:t>
        <a:bodyPr/>
        <a:lstStyle/>
        <a:p>
          <a:endParaRPr lang="ru-RU"/>
        </a:p>
      </dgm:t>
    </dgm:pt>
    <dgm:pt modelId="{6880DDF7-119C-42D0-BCB5-25CF391E17D2}" type="pres">
      <dgm:prSet presAssocID="{1DA944C4-441E-4B3C-B550-E1F015F4910D}" presName="textNode" presStyleLbl="bgShp" presStyleIdx="2" presStyleCnt="3"/>
      <dgm:spPr/>
      <dgm:t>
        <a:bodyPr/>
        <a:lstStyle/>
        <a:p>
          <a:endParaRPr lang="ru-RU"/>
        </a:p>
      </dgm:t>
    </dgm:pt>
    <dgm:pt modelId="{095CF0D5-0704-4BBD-8FE3-D8A439E760C0}" type="pres">
      <dgm:prSet presAssocID="{1DA944C4-441E-4B3C-B550-E1F015F4910D}" presName="compChildNode" presStyleCnt="0"/>
      <dgm:spPr/>
    </dgm:pt>
    <dgm:pt modelId="{50B0767F-4651-4B7F-89FD-E67E06BAE49E}" type="pres">
      <dgm:prSet presAssocID="{1DA944C4-441E-4B3C-B550-E1F015F4910D}" presName="theInnerList" presStyleCnt="0"/>
      <dgm:spPr/>
    </dgm:pt>
    <dgm:pt modelId="{BA2B8587-3A7A-49D0-81A3-704CC9D4FAE6}" type="pres">
      <dgm:prSet presAssocID="{648A3B55-C98F-4472-8643-CF92BA45A258}" presName="childNode" presStyleLbl="node1" presStyleIdx="6" presStyleCnt="10" custScaleX="118514" custScaleY="1102649" custLinFactY="-217537" custLinFactNeighborX="5928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89CD-8F12-4A45-A6FE-BF3C82A39C12}" type="pres">
      <dgm:prSet presAssocID="{648A3B55-C98F-4472-8643-CF92BA45A258}" presName="aSpace2" presStyleCnt="0"/>
      <dgm:spPr/>
    </dgm:pt>
    <dgm:pt modelId="{000A5927-519E-40CE-8CC9-0BF78242F84B}" type="pres">
      <dgm:prSet presAssocID="{D203E114-5C83-443A-87C8-83671E30C866}" presName="childNode" presStyleLbl="node1" presStyleIdx="7" presStyleCnt="10" custScaleX="118514" custScaleY="934820" custLinFactY="-138386" custLinFactNeighborX="646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B733D-FCFA-4790-BAB1-C989097D2C9C}" type="pres">
      <dgm:prSet presAssocID="{D203E114-5C83-443A-87C8-83671E30C866}" presName="aSpace2" presStyleCnt="0"/>
      <dgm:spPr/>
    </dgm:pt>
    <dgm:pt modelId="{FB707202-814A-4C7D-9B6C-6BF7C5811D4F}" type="pres">
      <dgm:prSet presAssocID="{46980355-C543-4DEB-B8C6-DDDFC116640F}" presName="childNode" presStyleLbl="node1" presStyleIdx="8" presStyleCnt="10" custScaleX="118514" custScaleY="900604" custLinFactY="-85407" custLinFactNeighborX="77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452FE-BE57-4E85-9BBA-416812461C93}" type="pres">
      <dgm:prSet presAssocID="{46980355-C543-4DEB-B8C6-DDDFC116640F}" presName="aSpace2" presStyleCnt="0"/>
      <dgm:spPr/>
    </dgm:pt>
    <dgm:pt modelId="{E53FDC32-F883-43BC-88AD-E18B72DCB654}" type="pres">
      <dgm:prSet presAssocID="{1307EBDB-CCC1-46B6-944E-24E19D75FFAE}" presName="childNode" presStyleLbl="node1" presStyleIdx="9" presStyleCnt="10" custScaleX="118514" custScaleY="2000000" custLinFactY="11606" custLinFactNeighborX="64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D37C5-5619-412F-A618-218925840BDC}" type="presOf" srcId="{1DA944C4-441E-4B3C-B550-E1F015F4910D}" destId="{69E11E58-F545-4351-A34B-85017DFD95FD}" srcOrd="0" destOrd="0" presId="urn:microsoft.com/office/officeart/2005/8/layout/lProcess2"/>
    <dgm:cxn modelId="{713B6285-5C4B-437C-99E7-4D01A154A46E}" type="presOf" srcId="{59A0EB00-D127-4C08-ACCC-176890EAB3B8}" destId="{7F1F7138-78E7-422C-90E3-034A14924037}" srcOrd="0" destOrd="0" presId="urn:microsoft.com/office/officeart/2005/8/layout/lProcess2"/>
    <dgm:cxn modelId="{86651222-0F20-411B-A269-D3CE6B72FBC0}" type="presOf" srcId="{EAF67BC5-24AA-4046-8E62-240DC8C064D3}" destId="{DD9057FB-222E-4874-892A-7191B0946B01}" srcOrd="0" destOrd="0" presId="urn:microsoft.com/office/officeart/2005/8/layout/lProcess2"/>
    <dgm:cxn modelId="{B713A615-3804-4233-BFEC-CD93AA5D4455}" srcId="{D9C48BE6-9221-448A-8CC8-5F994E1B5579}" destId="{3B251467-91F1-4C0A-B863-89C9046F97CA}" srcOrd="2" destOrd="0" parTransId="{2601887B-18F8-4E5F-BF65-6CB12E743019}" sibTransId="{3C04742D-657A-484E-9FE2-1F334251F6C4}"/>
    <dgm:cxn modelId="{58241121-7935-4064-B7DD-0EF87F2BB93E}" srcId="{EAF67BC5-24AA-4046-8E62-240DC8C064D3}" destId="{59A0EB00-D127-4C08-ACCC-176890EAB3B8}" srcOrd="0" destOrd="0" parTransId="{0EFC01C9-BCEF-483F-8789-0F732F73BABC}" sibTransId="{988E6B31-A17E-454B-9B44-30F2E9DAD9D3}"/>
    <dgm:cxn modelId="{CBEDA909-72AF-439B-83B2-38434E7856EB}" type="presOf" srcId="{C96FBE75-CAF0-4A5C-92AC-FE53015993D6}" destId="{B19C001A-0902-4716-9452-8AE6AF1A621E}" srcOrd="0" destOrd="0" presId="urn:microsoft.com/office/officeart/2005/8/layout/lProcess2"/>
    <dgm:cxn modelId="{FD6146E1-D526-41D6-84F1-9E18BD73C53C}" srcId="{1DA944C4-441E-4B3C-B550-E1F015F4910D}" destId="{1307EBDB-CCC1-46B6-944E-24E19D75FFAE}" srcOrd="3" destOrd="0" parTransId="{FEF744E1-13CA-4449-B1CD-FB7317430C30}" sibTransId="{69E64BD3-4537-438F-9DB7-1882D8E8457D}"/>
    <dgm:cxn modelId="{7DD35A3C-DCC5-47E4-81DF-C60C9F3FF1F4}" srcId="{C96FBE75-CAF0-4A5C-92AC-FE53015993D6}" destId="{1DA944C4-441E-4B3C-B550-E1F015F4910D}" srcOrd="2" destOrd="0" parTransId="{A7DAF62B-E5E7-4995-A233-91C4924076CC}" sibTransId="{413DA426-0ED3-4B19-AD95-9F1D875C3701}"/>
    <dgm:cxn modelId="{191DB788-8B29-47B9-BB72-7310CBAC7A89}" type="presOf" srcId="{46980355-C543-4DEB-B8C6-DDDFC116640F}" destId="{FB707202-814A-4C7D-9B6C-6BF7C5811D4F}" srcOrd="0" destOrd="0" presId="urn:microsoft.com/office/officeart/2005/8/layout/lProcess2"/>
    <dgm:cxn modelId="{8C637052-8838-4B25-9042-AD74A21C9A23}" srcId="{C96FBE75-CAF0-4A5C-92AC-FE53015993D6}" destId="{EAF67BC5-24AA-4046-8E62-240DC8C064D3}" srcOrd="1" destOrd="0" parTransId="{5ED9D009-231D-48DB-9A30-DA77E2BC5384}" sibTransId="{80ACC9C4-BF5A-4579-9BA9-73E598DB7FC9}"/>
    <dgm:cxn modelId="{99084683-E146-43CF-AEBC-15D12D06E96C}" srcId="{D9C48BE6-9221-448A-8CC8-5F994E1B5579}" destId="{F61BB81E-C57F-42E3-B9E1-78E7B675419E}" srcOrd="1" destOrd="0" parTransId="{1C470242-FFFC-4379-BBF3-4CEA5E4A406A}" sibTransId="{CED0E594-ADAA-4837-A5C1-77A0CBCF487D}"/>
    <dgm:cxn modelId="{2F9F4ABC-921F-47CE-B22D-B966144BBF6A}" srcId="{C96FBE75-CAF0-4A5C-92AC-FE53015993D6}" destId="{D9C48BE6-9221-448A-8CC8-5F994E1B5579}" srcOrd="0" destOrd="0" parTransId="{152CE6DE-CF33-45C6-B03D-DB90CD890CE4}" sibTransId="{EA255898-E7AD-4728-BAEF-C93BE21E10E2}"/>
    <dgm:cxn modelId="{EA110724-04AB-46FE-8F3B-AD5D08FC5A7F}" type="presOf" srcId="{AB589544-593D-4B86-92AF-31A58B17A777}" destId="{72AEC7BA-0FBA-4E7F-BFE2-C70925F2FE59}" srcOrd="0" destOrd="0" presId="urn:microsoft.com/office/officeart/2005/8/layout/lProcess2"/>
    <dgm:cxn modelId="{42CD64F8-C2D1-4B2C-8BE1-0FA148F9518A}" srcId="{EAF67BC5-24AA-4046-8E62-240DC8C064D3}" destId="{DB45A5BF-D908-4632-8500-10F05822669F}" srcOrd="1" destOrd="0" parTransId="{836C1380-6208-48B1-89F5-3A1D9A269DCD}" sibTransId="{CE0D6ECC-105F-44BE-A8E8-69EFDEE40521}"/>
    <dgm:cxn modelId="{3FA56005-6A08-4D3A-B978-E3603FE45131}" type="presOf" srcId="{D9C48BE6-9221-448A-8CC8-5F994E1B5579}" destId="{FE848C0D-164A-4C78-A71C-88BAAD84BE5F}" srcOrd="1" destOrd="0" presId="urn:microsoft.com/office/officeart/2005/8/layout/lProcess2"/>
    <dgm:cxn modelId="{C55E92ED-558C-48E9-8DD3-98D5AE844236}" type="presOf" srcId="{3B251467-91F1-4C0A-B863-89C9046F97CA}" destId="{5D977676-2D14-49C4-B114-DA68E9835B6F}" srcOrd="0" destOrd="0" presId="urn:microsoft.com/office/officeart/2005/8/layout/lProcess2"/>
    <dgm:cxn modelId="{38843E80-6200-4A81-BAFF-5B47439F7D71}" srcId="{D9C48BE6-9221-448A-8CC8-5F994E1B5579}" destId="{AB589544-593D-4B86-92AF-31A58B17A777}" srcOrd="0" destOrd="0" parTransId="{769ABB2D-008F-4F7F-8FBA-7368E1EDC95B}" sibTransId="{BAFA38B9-ADAC-4FAD-B01E-8667FAD27040}"/>
    <dgm:cxn modelId="{24D5B959-0D11-43B4-8F34-7D94D62AE1BB}" srcId="{1DA944C4-441E-4B3C-B550-E1F015F4910D}" destId="{46980355-C543-4DEB-B8C6-DDDFC116640F}" srcOrd="2" destOrd="0" parTransId="{18E6E94B-07BD-4A01-971C-D16B148D361A}" sibTransId="{C7E7081E-B398-43C4-9869-EF1DEA8CF7D0}"/>
    <dgm:cxn modelId="{D60BA993-76FE-44B4-BB50-99C19A13C93C}" type="presOf" srcId="{1DA944C4-441E-4B3C-B550-E1F015F4910D}" destId="{6880DDF7-119C-42D0-BCB5-25CF391E17D2}" srcOrd="1" destOrd="0" presId="urn:microsoft.com/office/officeart/2005/8/layout/lProcess2"/>
    <dgm:cxn modelId="{5A36F950-E3D3-420A-8F8C-A9A25EB26976}" srcId="{EAF67BC5-24AA-4046-8E62-240DC8C064D3}" destId="{0A5E80CD-B702-4BF1-B8F8-3BE0B1213F1B}" srcOrd="2" destOrd="0" parTransId="{DA280232-61A8-45D7-BE22-069B0E28942A}" sibTransId="{E336F8CD-B933-4F69-9FF0-7A57E7522805}"/>
    <dgm:cxn modelId="{A257C1C9-DF38-436C-A6C7-4E7D7851EAD2}" type="presOf" srcId="{648A3B55-C98F-4472-8643-CF92BA45A258}" destId="{BA2B8587-3A7A-49D0-81A3-704CC9D4FAE6}" srcOrd="0" destOrd="0" presId="urn:microsoft.com/office/officeart/2005/8/layout/lProcess2"/>
    <dgm:cxn modelId="{3FA59DE5-E997-4694-903C-8FF1A4D815B9}" type="presOf" srcId="{1307EBDB-CCC1-46B6-944E-24E19D75FFAE}" destId="{E53FDC32-F883-43BC-88AD-E18B72DCB654}" srcOrd="0" destOrd="0" presId="urn:microsoft.com/office/officeart/2005/8/layout/lProcess2"/>
    <dgm:cxn modelId="{D60AD4E0-22B5-4C0E-847C-B5DF06407351}" type="presOf" srcId="{F61BB81E-C57F-42E3-B9E1-78E7B675419E}" destId="{CC47796F-B5E0-4461-85E0-9FC98DB554AC}" srcOrd="0" destOrd="0" presId="urn:microsoft.com/office/officeart/2005/8/layout/lProcess2"/>
    <dgm:cxn modelId="{3EF09919-4517-433A-9AD1-234ED98AA301}" type="presOf" srcId="{D203E114-5C83-443A-87C8-83671E30C866}" destId="{000A5927-519E-40CE-8CC9-0BF78242F84B}" srcOrd="0" destOrd="0" presId="urn:microsoft.com/office/officeart/2005/8/layout/lProcess2"/>
    <dgm:cxn modelId="{AB67FD29-1807-43D3-8487-2E1E5FC15372}" type="presOf" srcId="{0A5E80CD-B702-4BF1-B8F8-3BE0B1213F1B}" destId="{830C043B-E0F3-453F-8B83-BDD201F2BD3A}" srcOrd="0" destOrd="0" presId="urn:microsoft.com/office/officeart/2005/8/layout/lProcess2"/>
    <dgm:cxn modelId="{8C797B41-6F51-4EB9-9B98-9F915D67B345}" type="presOf" srcId="{DB45A5BF-D908-4632-8500-10F05822669F}" destId="{5716E55C-F6A7-4B86-AE32-43103B501DA6}" srcOrd="0" destOrd="0" presId="urn:microsoft.com/office/officeart/2005/8/layout/lProcess2"/>
    <dgm:cxn modelId="{43850687-6AD2-4F01-BF3B-8CBBBF5076E4}" srcId="{1DA944C4-441E-4B3C-B550-E1F015F4910D}" destId="{D203E114-5C83-443A-87C8-83671E30C866}" srcOrd="1" destOrd="0" parTransId="{67C7E16A-B9E5-4BE0-B701-E269F5491D01}" sibTransId="{3B57B94D-95E1-4CA5-A3BA-9CE1D99902F8}"/>
    <dgm:cxn modelId="{3B87143F-253D-48A5-816D-10DC7F4B73CF}" srcId="{1DA944C4-441E-4B3C-B550-E1F015F4910D}" destId="{648A3B55-C98F-4472-8643-CF92BA45A258}" srcOrd="0" destOrd="0" parTransId="{256947FE-5830-437E-82A3-2C277138E0C7}" sibTransId="{2250EA8D-0AFD-4289-9E39-D0A4801C7CC1}"/>
    <dgm:cxn modelId="{D507B42C-A2B1-4C50-922E-52EEEC88EAF1}" type="presOf" srcId="{EAF67BC5-24AA-4046-8E62-240DC8C064D3}" destId="{22B4E01F-2BDE-4959-9C7D-EF7D02269EEC}" srcOrd="1" destOrd="0" presId="urn:microsoft.com/office/officeart/2005/8/layout/lProcess2"/>
    <dgm:cxn modelId="{C74AF34C-05C2-4369-99D5-7A6B4F798B76}" type="presOf" srcId="{D9C48BE6-9221-448A-8CC8-5F994E1B5579}" destId="{F4C559C6-CDCB-445C-B53B-5544D883936C}" srcOrd="0" destOrd="0" presId="urn:microsoft.com/office/officeart/2005/8/layout/lProcess2"/>
    <dgm:cxn modelId="{6BA0DE16-293B-4940-84B6-EEE875034792}" type="presParOf" srcId="{B19C001A-0902-4716-9452-8AE6AF1A621E}" destId="{1AC92B18-D126-47AF-BEE6-42EA7B678409}" srcOrd="0" destOrd="0" presId="urn:microsoft.com/office/officeart/2005/8/layout/lProcess2"/>
    <dgm:cxn modelId="{F6F3CAFD-2224-4D8B-87CB-47BDD4B9876C}" type="presParOf" srcId="{1AC92B18-D126-47AF-BEE6-42EA7B678409}" destId="{F4C559C6-CDCB-445C-B53B-5544D883936C}" srcOrd="0" destOrd="0" presId="urn:microsoft.com/office/officeart/2005/8/layout/lProcess2"/>
    <dgm:cxn modelId="{3D40727F-6494-4C35-9710-801C1F7C7AAF}" type="presParOf" srcId="{1AC92B18-D126-47AF-BEE6-42EA7B678409}" destId="{FE848C0D-164A-4C78-A71C-88BAAD84BE5F}" srcOrd="1" destOrd="0" presId="urn:microsoft.com/office/officeart/2005/8/layout/lProcess2"/>
    <dgm:cxn modelId="{62C3EE14-1387-4F44-BA34-B7A02BE62734}" type="presParOf" srcId="{1AC92B18-D126-47AF-BEE6-42EA7B678409}" destId="{E7188341-A497-4A09-9A93-6D9FF47CDECD}" srcOrd="2" destOrd="0" presId="urn:microsoft.com/office/officeart/2005/8/layout/lProcess2"/>
    <dgm:cxn modelId="{5E3DE850-4AB3-4E42-9096-8D41FD1BF7AB}" type="presParOf" srcId="{E7188341-A497-4A09-9A93-6D9FF47CDECD}" destId="{B51C0211-A6E2-4EE2-BAE0-697FD3EEC9EA}" srcOrd="0" destOrd="0" presId="urn:microsoft.com/office/officeart/2005/8/layout/lProcess2"/>
    <dgm:cxn modelId="{BC100ADC-53D9-4E8F-ACF1-ED2E49609D45}" type="presParOf" srcId="{B51C0211-A6E2-4EE2-BAE0-697FD3EEC9EA}" destId="{72AEC7BA-0FBA-4E7F-BFE2-C70925F2FE59}" srcOrd="0" destOrd="0" presId="urn:microsoft.com/office/officeart/2005/8/layout/lProcess2"/>
    <dgm:cxn modelId="{A2A3FEE1-9839-4A2C-A5CC-3D786FAA13AF}" type="presParOf" srcId="{B51C0211-A6E2-4EE2-BAE0-697FD3EEC9EA}" destId="{25F170AF-5032-4D43-A19E-55E63EEF7EF0}" srcOrd="1" destOrd="0" presId="urn:microsoft.com/office/officeart/2005/8/layout/lProcess2"/>
    <dgm:cxn modelId="{8342D7DA-5740-4639-8258-02E110CD6CB8}" type="presParOf" srcId="{B51C0211-A6E2-4EE2-BAE0-697FD3EEC9EA}" destId="{CC47796F-B5E0-4461-85E0-9FC98DB554AC}" srcOrd="2" destOrd="0" presId="urn:microsoft.com/office/officeart/2005/8/layout/lProcess2"/>
    <dgm:cxn modelId="{E9A79E59-D16A-4340-A4B3-B009A0414E08}" type="presParOf" srcId="{B51C0211-A6E2-4EE2-BAE0-697FD3EEC9EA}" destId="{0CB881F8-758A-4D53-81B5-52E822C96E10}" srcOrd="3" destOrd="0" presId="urn:microsoft.com/office/officeart/2005/8/layout/lProcess2"/>
    <dgm:cxn modelId="{BDF5F29F-DD2F-48EB-9058-7954B3D2FC1F}" type="presParOf" srcId="{B51C0211-A6E2-4EE2-BAE0-697FD3EEC9EA}" destId="{5D977676-2D14-49C4-B114-DA68E9835B6F}" srcOrd="4" destOrd="0" presId="urn:microsoft.com/office/officeart/2005/8/layout/lProcess2"/>
    <dgm:cxn modelId="{0DCB5949-E1EE-4487-9098-B57BA22A748E}" type="presParOf" srcId="{B19C001A-0902-4716-9452-8AE6AF1A621E}" destId="{2C75C462-57FA-4C43-B3CC-8EE9F5AD8A16}" srcOrd="1" destOrd="0" presId="urn:microsoft.com/office/officeart/2005/8/layout/lProcess2"/>
    <dgm:cxn modelId="{263235D3-9FA9-455B-A8C3-52379DB658C5}" type="presParOf" srcId="{B19C001A-0902-4716-9452-8AE6AF1A621E}" destId="{2B7C3D5D-9466-4AE0-836E-003D69F4FCB1}" srcOrd="2" destOrd="0" presId="urn:microsoft.com/office/officeart/2005/8/layout/lProcess2"/>
    <dgm:cxn modelId="{756831F1-203D-4B82-9805-ECBDEF7DE271}" type="presParOf" srcId="{2B7C3D5D-9466-4AE0-836E-003D69F4FCB1}" destId="{DD9057FB-222E-4874-892A-7191B0946B01}" srcOrd="0" destOrd="0" presId="urn:microsoft.com/office/officeart/2005/8/layout/lProcess2"/>
    <dgm:cxn modelId="{D6A8E5DE-DC12-4AF6-A008-A9F0F65BF5AA}" type="presParOf" srcId="{2B7C3D5D-9466-4AE0-836E-003D69F4FCB1}" destId="{22B4E01F-2BDE-4959-9C7D-EF7D02269EEC}" srcOrd="1" destOrd="0" presId="urn:microsoft.com/office/officeart/2005/8/layout/lProcess2"/>
    <dgm:cxn modelId="{4B782481-4E31-42A2-8A79-D920BA6FD76B}" type="presParOf" srcId="{2B7C3D5D-9466-4AE0-836E-003D69F4FCB1}" destId="{C6B50992-AC48-48DE-9E0C-6ECD82EDD382}" srcOrd="2" destOrd="0" presId="urn:microsoft.com/office/officeart/2005/8/layout/lProcess2"/>
    <dgm:cxn modelId="{35E9AC2B-ABEF-44A2-99F5-490A7A1D64A6}" type="presParOf" srcId="{C6B50992-AC48-48DE-9E0C-6ECD82EDD382}" destId="{E67A304E-E53C-42A5-86BD-2592EE9FFC99}" srcOrd="0" destOrd="0" presId="urn:microsoft.com/office/officeart/2005/8/layout/lProcess2"/>
    <dgm:cxn modelId="{11FAE46A-09FF-4B62-99B9-050B384D980D}" type="presParOf" srcId="{E67A304E-E53C-42A5-86BD-2592EE9FFC99}" destId="{7F1F7138-78E7-422C-90E3-034A14924037}" srcOrd="0" destOrd="0" presId="urn:microsoft.com/office/officeart/2005/8/layout/lProcess2"/>
    <dgm:cxn modelId="{A1A9CBAD-DAA5-4162-AB31-DBBAE0B62202}" type="presParOf" srcId="{E67A304E-E53C-42A5-86BD-2592EE9FFC99}" destId="{2AC6B6A0-709C-420D-B6AF-660BB1E4C86D}" srcOrd="1" destOrd="0" presId="urn:microsoft.com/office/officeart/2005/8/layout/lProcess2"/>
    <dgm:cxn modelId="{00944066-3AAB-41BC-99FC-1EC22A3EE1B4}" type="presParOf" srcId="{E67A304E-E53C-42A5-86BD-2592EE9FFC99}" destId="{5716E55C-F6A7-4B86-AE32-43103B501DA6}" srcOrd="2" destOrd="0" presId="urn:microsoft.com/office/officeart/2005/8/layout/lProcess2"/>
    <dgm:cxn modelId="{4DCA54BB-9EA7-4BC6-A9CD-FE2CAAC2FE97}" type="presParOf" srcId="{E67A304E-E53C-42A5-86BD-2592EE9FFC99}" destId="{D2ED779F-DBCC-4D21-8CFA-24E0F67E0C86}" srcOrd="3" destOrd="0" presId="urn:microsoft.com/office/officeart/2005/8/layout/lProcess2"/>
    <dgm:cxn modelId="{E4F23DAC-0CDF-4637-B4BA-ABEBA1C7D5FD}" type="presParOf" srcId="{E67A304E-E53C-42A5-86BD-2592EE9FFC99}" destId="{830C043B-E0F3-453F-8B83-BDD201F2BD3A}" srcOrd="4" destOrd="0" presId="urn:microsoft.com/office/officeart/2005/8/layout/lProcess2"/>
    <dgm:cxn modelId="{6F74CAA3-D845-4BD7-A703-D604F2CF2BDC}" type="presParOf" srcId="{B19C001A-0902-4716-9452-8AE6AF1A621E}" destId="{78E508ED-03CE-404D-9757-4C0B4B5956E4}" srcOrd="3" destOrd="0" presId="urn:microsoft.com/office/officeart/2005/8/layout/lProcess2"/>
    <dgm:cxn modelId="{E42A0B44-BE20-4953-8700-46513614D9A9}" type="presParOf" srcId="{B19C001A-0902-4716-9452-8AE6AF1A621E}" destId="{C9683400-0EDB-4B26-B5A5-424FB11071F8}" srcOrd="4" destOrd="0" presId="urn:microsoft.com/office/officeart/2005/8/layout/lProcess2"/>
    <dgm:cxn modelId="{5C3DD68A-62A9-43F8-AE95-C2D7C5275ADF}" type="presParOf" srcId="{C9683400-0EDB-4B26-B5A5-424FB11071F8}" destId="{69E11E58-F545-4351-A34B-85017DFD95FD}" srcOrd="0" destOrd="0" presId="urn:microsoft.com/office/officeart/2005/8/layout/lProcess2"/>
    <dgm:cxn modelId="{959C120A-8937-4871-9847-8B5C5DABB002}" type="presParOf" srcId="{C9683400-0EDB-4B26-B5A5-424FB11071F8}" destId="{6880DDF7-119C-42D0-BCB5-25CF391E17D2}" srcOrd="1" destOrd="0" presId="urn:microsoft.com/office/officeart/2005/8/layout/lProcess2"/>
    <dgm:cxn modelId="{73836399-2EB0-4DDF-A55D-FF7520835E18}" type="presParOf" srcId="{C9683400-0EDB-4B26-B5A5-424FB11071F8}" destId="{095CF0D5-0704-4BBD-8FE3-D8A439E760C0}" srcOrd="2" destOrd="0" presId="urn:microsoft.com/office/officeart/2005/8/layout/lProcess2"/>
    <dgm:cxn modelId="{373B4840-E98E-4BDD-B4E9-4B25DF1DE787}" type="presParOf" srcId="{095CF0D5-0704-4BBD-8FE3-D8A439E760C0}" destId="{50B0767F-4651-4B7F-89FD-E67E06BAE49E}" srcOrd="0" destOrd="0" presId="urn:microsoft.com/office/officeart/2005/8/layout/lProcess2"/>
    <dgm:cxn modelId="{70158420-1C79-4A99-9CDE-662DF38230D8}" type="presParOf" srcId="{50B0767F-4651-4B7F-89FD-E67E06BAE49E}" destId="{BA2B8587-3A7A-49D0-81A3-704CC9D4FAE6}" srcOrd="0" destOrd="0" presId="urn:microsoft.com/office/officeart/2005/8/layout/lProcess2"/>
    <dgm:cxn modelId="{9154284A-D711-4F1C-A611-428C1CF2FCA7}" type="presParOf" srcId="{50B0767F-4651-4B7F-89FD-E67E06BAE49E}" destId="{29B789CD-8F12-4A45-A6FE-BF3C82A39C12}" srcOrd="1" destOrd="0" presId="urn:microsoft.com/office/officeart/2005/8/layout/lProcess2"/>
    <dgm:cxn modelId="{E930EAD2-D0A0-4280-9080-C22F5B57312E}" type="presParOf" srcId="{50B0767F-4651-4B7F-89FD-E67E06BAE49E}" destId="{000A5927-519E-40CE-8CC9-0BF78242F84B}" srcOrd="2" destOrd="0" presId="urn:microsoft.com/office/officeart/2005/8/layout/lProcess2"/>
    <dgm:cxn modelId="{ED4D6968-9E6D-46A2-A3AD-51824137D7F3}" type="presParOf" srcId="{50B0767F-4651-4B7F-89FD-E67E06BAE49E}" destId="{3A6B733D-FCFA-4790-BAB1-C989097D2C9C}" srcOrd="3" destOrd="0" presId="urn:microsoft.com/office/officeart/2005/8/layout/lProcess2"/>
    <dgm:cxn modelId="{517C4AAB-F1BE-425E-8FF6-3054B6739021}" type="presParOf" srcId="{50B0767F-4651-4B7F-89FD-E67E06BAE49E}" destId="{FB707202-814A-4C7D-9B6C-6BF7C5811D4F}" srcOrd="4" destOrd="0" presId="urn:microsoft.com/office/officeart/2005/8/layout/lProcess2"/>
    <dgm:cxn modelId="{7C9059AA-D694-4B61-9402-992C2CC5AB0F}" type="presParOf" srcId="{50B0767F-4651-4B7F-89FD-E67E06BAE49E}" destId="{736452FE-BE57-4E85-9BBA-416812461C93}" srcOrd="5" destOrd="0" presId="urn:microsoft.com/office/officeart/2005/8/layout/lProcess2"/>
    <dgm:cxn modelId="{9B3E44FE-4A56-4F2F-BDC8-B6EEBBE7D7CD}" type="presParOf" srcId="{50B0767F-4651-4B7F-89FD-E67E06BAE49E}" destId="{E53FDC32-F883-43BC-88AD-E18B72DCB65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D98A9B-596D-7845-9215-FDE273905CB5}" type="doc">
      <dgm:prSet loTypeId="urn:microsoft.com/office/officeart/2009/3/layout/StepUpProcess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68FC408-FC24-654C-A8AE-782651334311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1999</a:t>
          </a:r>
        </a:p>
        <a:p>
          <a:pPr algn="ctr">
            <a:spcAft>
              <a:spcPts val="0"/>
            </a:spcAft>
          </a:pPr>
          <a:endParaRPr lang="ru-RU" sz="1200" dirty="0" smtClean="0">
            <a:latin typeface="Arial" pitchFamily="34" charset="0"/>
            <a:cs typeface="Arial" pitchFamily="34" charset="0"/>
          </a:endParaRPr>
        </a:p>
        <a:p>
          <a:pPr algn="ctr"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Основание компании 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Parallels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28512F7E-8331-954E-94D6-5B5780843B18}" type="parTrans" cxnId="{3B6F83D7-C0CB-504A-9080-D44176610120}">
      <dgm:prSet/>
      <dgm:spPr/>
      <dgm:t>
        <a:bodyPr/>
        <a:lstStyle/>
        <a:p>
          <a:endParaRPr lang="ru-RU" sz="1200"/>
        </a:p>
      </dgm:t>
    </dgm:pt>
    <dgm:pt modelId="{493014B0-3679-2149-8F40-AFB16F406C53}" type="sibTrans" cxnId="{3B6F83D7-C0CB-504A-9080-D44176610120}">
      <dgm:prSet/>
      <dgm:spPr/>
      <dgm:t>
        <a:bodyPr/>
        <a:lstStyle/>
        <a:p>
          <a:endParaRPr lang="ru-RU" sz="1200"/>
        </a:p>
      </dgm:t>
    </dgm:pt>
    <dgm:pt modelId="{0D484781-9DD7-684B-B1D4-6FFB574F28D5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2013</a:t>
          </a:r>
        </a:p>
        <a:p>
          <a:pPr algn="ctr">
            <a:spcAft>
              <a:spcPts val="0"/>
            </a:spcAft>
          </a:pPr>
          <a:endParaRPr lang="ru-RU" sz="1200" dirty="0" smtClean="0">
            <a:latin typeface="Arial" pitchFamily="34" charset="0"/>
            <a:cs typeface="Arial" pitchFamily="34" charset="0"/>
          </a:endParaRPr>
        </a:p>
        <a:p>
          <a:pPr algn="ctr"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Начало коммерциализации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EFCE5A6B-B9A5-B34B-A567-5273A1FBFF42}" type="parTrans" cxnId="{77165CED-1AEA-CB43-B770-3343D8B86AB8}">
      <dgm:prSet/>
      <dgm:spPr/>
      <dgm:t>
        <a:bodyPr/>
        <a:lstStyle/>
        <a:p>
          <a:endParaRPr lang="ru-RU" sz="1200"/>
        </a:p>
      </dgm:t>
    </dgm:pt>
    <dgm:pt modelId="{B1B39904-4C65-C34E-8EA5-E04459F05E2E}" type="sibTrans" cxnId="{77165CED-1AEA-CB43-B770-3343D8B86AB8}">
      <dgm:prSet/>
      <dgm:spPr/>
      <dgm:t>
        <a:bodyPr/>
        <a:lstStyle/>
        <a:p>
          <a:endParaRPr lang="ru-RU" sz="1200"/>
        </a:p>
      </dgm:t>
    </dgm:pt>
    <dgm:pt modelId="{7DE5CB76-2C29-3F43-ACD4-6EDFA89FC371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2011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</a:t>
          </a:r>
          <a:br>
            <a:rPr lang="ru-RU" sz="1200" dirty="0" smtClean="0">
              <a:latin typeface="Arial" pitchFamily="34" charset="0"/>
              <a:cs typeface="Arial" pitchFamily="34" charset="0"/>
            </a:rPr>
          </a:br>
          <a:r>
            <a:rPr lang="ru-RU" sz="1200" dirty="0" smtClean="0">
              <a:latin typeface="Arial" pitchFamily="34" charset="0"/>
              <a:cs typeface="Arial" pitchFamily="34" charset="0"/>
            </a:rPr>
            <a:t>(Март)</a:t>
          </a:r>
        </a:p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Участник </a:t>
          </a:r>
          <a:r>
            <a:rPr lang="ru-RU" sz="1200" b="1" dirty="0" err="1" smtClean="0">
              <a:latin typeface="Arial" pitchFamily="34" charset="0"/>
              <a:cs typeface="Arial" pitchFamily="34" charset="0"/>
            </a:rPr>
            <a:t>Сколково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 Parallels Research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1B17D418-4A06-6C47-8004-282677DAE3A4}" type="parTrans" cxnId="{E4A47478-BDED-7B48-AFD2-134285ACA1FF}">
      <dgm:prSet/>
      <dgm:spPr/>
      <dgm:t>
        <a:bodyPr/>
        <a:lstStyle/>
        <a:p>
          <a:endParaRPr lang="ru-RU" sz="1200"/>
        </a:p>
      </dgm:t>
    </dgm:pt>
    <dgm:pt modelId="{AAC1E149-35C2-7140-9F6C-6DD67660175B}" type="sibTrans" cxnId="{E4A47478-BDED-7B48-AFD2-134285ACA1FF}">
      <dgm:prSet/>
      <dgm:spPr/>
      <dgm:t>
        <a:bodyPr/>
        <a:lstStyle/>
        <a:p>
          <a:endParaRPr lang="ru-RU" sz="1200"/>
        </a:p>
      </dgm:t>
    </dgm:pt>
    <dgm:pt modelId="{9F76268D-EA2B-B449-ADB6-EEC604CA75F1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2011</a:t>
          </a:r>
        </a:p>
        <a:p>
          <a:pPr algn="ctr"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 (Июнь)</a:t>
          </a:r>
        </a:p>
        <a:p>
          <a:pPr algn="ctr"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Грант </a:t>
          </a:r>
          <a:r>
            <a:rPr lang="ru-RU" sz="1200" dirty="0" err="1" smtClean="0">
              <a:latin typeface="Arial" pitchFamily="34" charset="0"/>
              <a:cs typeface="Arial" pitchFamily="34" charset="0"/>
            </a:rPr>
            <a:t>Сколково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(150 млн рублей, 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Parallels Inc. 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– </a:t>
          </a:r>
          <a:r>
            <a:rPr lang="ru-RU" sz="1200" dirty="0" err="1" smtClean="0">
              <a:latin typeface="Arial" pitchFamily="34" charset="0"/>
              <a:cs typeface="Arial" pitchFamily="34" charset="0"/>
            </a:rPr>
            <a:t>соинвестор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проекта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882DF1D6-432E-A045-8413-9F6E2E90C85D}" type="parTrans" cxnId="{6695C7DF-2642-DD4F-A0DA-D5C2064AC1D7}">
      <dgm:prSet/>
      <dgm:spPr/>
      <dgm:t>
        <a:bodyPr/>
        <a:lstStyle/>
        <a:p>
          <a:endParaRPr lang="ru-RU" sz="1200"/>
        </a:p>
      </dgm:t>
    </dgm:pt>
    <dgm:pt modelId="{3C6E83A1-0B5E-1140-A9B4-CF3DC6288479}" type="sibTrans" cxnId="{6695C7DF-2642-DD4F-A0DA-D5C2064AC1D7}">
      <dgm:prSet/>
      <dgm:spPr/>
      <dgm:t>
        <a:bodyPr/>
        <a:lstStyle/>
        <a:p>
          <a:endParaRPr lang="ru-RU" sz="1200"/>
        </a:p>
      </dgm:t>
    </dgm:pt>
    <dgm:pt modelId="{D5705A12-B1B7-49AF-A4E2-0EC09B02E7B7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2013, декабрь Подписано соглашение о партнерстве с </a:t>
          </a:r>
          <a:r>
            <a:rPr lang="en-US" sz="1200" b="1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Parallels Inc.,</a:t>
          </a:r>
          <a:r>
            <a:rPr lang="ru-RU" sz="1200" b="1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 компания </a:t>
          </a:r>
          <a:r>
            <a:rPr lang="en-US" sz="1200" b="1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Parallels Research </a:t>
          </a:r>
          <a:r>
            <a:rPr lang="ru-RU" sz="1200" b="1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становится Центром НИОКР Партнера </a:t>
          </a:r>
          <a:r>
            <a:rPr lang="ru-RU" sz="1200" b="1" dirty="0" err="1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Сколково</a:t>
          </a:r>
          <a:endParaRPr lang="en-US" sz="1200" b="1" dirty="0" smtClean="0">
            <a:solidFill>
              <a:srgbClr val="7DA91B"/>
            </a:solidFill>
            <a:latin typeface="Arial" pitchFamily="34" charset="0"/>
            <a:cs typeface="Arial" pitchFamily="34" charset="0"/>
          </a:endParaRPr>
        </a:p>
      </dgm:t>
    </dgm:pt>
    <dgm:pt modelId="{823CE814-2D73-4AD6-84D8-2E1AFBC41E17}" type="parTrans" cxnId="{67BE06EB-24AE-4CA1-8FA7-A3D9E574924B}">
      <dgm:prSet/>
      <dgm:spPr/>
      <dgm:t>
        <a:bodyPr/>
        <a:lstStyle/>
        <a:p>
          <a:endParaRPr lang="ru-RU"/>
        </a:p>
      </dgm:t>
    </dgm:pt>
    <dgm:pt modelId="{5A848D08-6AF9-4178-98DF-1A91DB0093D4}" type="sibTrans" cxnId="{67BE06EB-24AE-4CA1-8FA7-A3D9E574924B}">
      <dgm:prSet/>
      <dgm:spPr/>
      <dgm:t>
        <a:bodyPr/>
        <a:lstStyle/>
        <a:p>
          <a:endParaRPr lang="ru-RU"/>
        </a:p>
      </dgm:t>
    </dgm:pt>
    <dgm:pt modelId="{A0803609-EA3A-7447-ADAE-37D0B8FC032A}" type="pres">
      <dgm:prSet presAssocID="{16D98A9B-596D-7845-9215-FDE273905CB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73C1725-1C85-A142-8C22-3A56F2995CD5}" type="pres">
      <dgm:prSet presAssocID="{668FC408-FC24-654C-A8AE-782651334311}" presName="composite" presStyleCnt="0"/>
      <dgm:spPr/>
    </dgm:pt>
    <dgm:pt modelId="{0A906BC6-6F9C-2446-8F12-E8475A576E68}" type="pres">
      <dgm:prSet presAssocID="{668FC408-FC24-654C-A8AE-782651334311}" presName="LShape" presStyleLbl="alignNode1" presStyleIdx="0" presStyleCnt="9"/>
      <dgm:spPr/>
    </dgm:pt>
    <dgm:pt modelId="{783D9AEB-47B2-7C4D-8996-7095BB2DAD2D}" type="pres">
      <dgm:prSet presAssocID="{668FC408-FC24-654C-A8AE-78265133431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199EF-705B-584F-89BE-2499AF1B0EBB}" type="pres">
      <dgm:prSet presAssocID="{668FC408-FC24-654C-A8AE-782651334311}" presName="Triangle" presStyleLbl="alignNode1" presStyleIdx="1" presStyleCnt="9"/>
      <dgm:spPr/>
    </dgm:pt>
    <dgm:pt modelId="{F7ACD90D-C634-6946-B442-ADD6BF32E7CD}" type="pres">
      <dgm:prSet presAssocID="{493014B0-3679-2149-8F40-AFB16F406C53}" presName="sibTrans" presStyleCnt="0"/>
      <dgm:spPr/>
    </dgm:pt>
    <dgm:pt modelId="{74EA351C-765D-1B46-A012-2810F86334C4}" type="pres">
      <dgm:prSet presAssocID="{493014B0-3679-2149-8F40-AFB16F406C53}" presName="space" presStyleCnt="0"/>
      <dgm:spPr/>
    </dgm:pt>
    <dgm:pt modelId="{290A9690-136E-8948-88A1-9ED82CDAEE36}" type="pres">
      <dgm:prSet presAssocID="{7DE5CB76-2C29-3F43-ACD4-6EDFA89FC371}" presName="composite" presStyleCnt="0"/>
      <dgm:spPr/>
    </dgm:pt>
    <dgm:pt modelId="{67E13EB5-0F6D-B44E-B1F8-F9359AD791C2}" type="pres">
      <dgm:prSet presAssocID="{7DE5CB76-2C29-3F43-ACD4-6EDFA89FC371}" presName="LShape" presStyleLbl="alignNode1" presStyleIdx="2" presStyleCnt="9"/>
      <dgm:spPr/>
    </dgm:pt>
    <dgm:pt modelId="{B76581CC-4319-AD4F-B138-B839E83838DB}" type="pres">
      <dgm:prSet presAssocID="{7DE5CB76-2C29-3F43-ACD4-6EDFA89FC371}" presName="ParentText" presStyleLbl="revTx" presStyleIdx="1" presStyleCnt="5" custLinFactNeighborX="3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9AC58-4702-7644-8904-12805F55D4E0}" type="pres">
      <dgm:prSet presAssocID="{7DE5CB76-2C29-3F43-ACD4-6EDFA89FC371}" presName="Triangle" presStyleLbl="alignNode1" presStyleIdx="3" presStyleCnt="9"/>
      <dgm:spPr/>
    </dgm:pt>
    <dgm:pt modelId="{0167BACE-2E50-B149-A520-DBDC0DEC00E4}" type="pres">
      <dgm:prSet presAssocID="{AAC1E149-35C2-7140-9F6C-6DD67660175B}" presName="sibTrans" presStyleCnt="0"/>
      <dgm:spPr/>
    </dgm:pt>
    <dgm:pt modelId="{47AC33C5-2C68-654D-A13A-2448FE8D8998}" type="pres">
      <dgm:prSet presAssocID="{AAC1E149-35C2-7140-9F6C-6DD67660175B}" presName="space" presStyleCnt="0"/>
      <dgm:spPr/>
    </dgm:pt>
    <dgm:pt modelId="{5A79C077-7CAA-B040-BFB4-A320A24C4EA7}" type="pres">
      <dgm:prSet presAssocID="{9F76268D-EA2B-B449-ADB6-EEC604CA75F1}" presName="composite" presStyleCnt="0"/>
      <dgm:spPr/>
    </dgm:pt>
    <dgm:pt modelId="{7AF16FE7-2896-954D-ADCB-2C7C57EEDDEF}" type="pres">
      <dgm:prSet presAssocID="{9F76268D-EA2B-B449-ADB6-EEC604CA75F1}" presName="LShape" presStyleLbl="alignNode1" presStyleIdx="4" presStyleCnt="9"/>
      <dgm:spPr/>
    </dgm:pt>
    <dgm:pt modelId="{85639C23-815A-074B-8139-2325658FB6A3}" type="pres">
      <dgm:prSet presAssocID="{9F76268D-EA2B-B449-ADB6-EEC604CA75F1}" presName="ParentText" presStyleLbl="revTx" presStyleIdx="2" presStyleCnt="5" custLinFactNeighborX="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9904C-B4B0-804D-B886-B40A57587B61}" type="pres">
      <dgm:prSet presAssocID="{9F76268D-EA2B-B449-ADB6-EEC604CA75F1}" presName="Triangle" presStyleLbl="alignNode1" presStyleIdx="5" presStyleCnt="9"/>
      <dgm:spPr/>
    </dgm:pt>
    <dgm:pt modelId="{8E372CD7-9F8E-EE48-B7D1-110D31E0C5C3}" type="pres">
      <dgm:prSet presAssocID="{3C6E83A1-0B5E-1140-A9B4-CF3DC6288479}" presName="sibTrans" presStyleCnt="0"/>
      <dgm:spPr/>
    </dgm:pt>
    <dgm:pt modelId="{0AD5E0A7-948F-E44F-A18A-A321A5804615}" type="pres">
      <dgm:prSet presAssocID="{3C6E83A1-0B5E-1140-A9B4-CF3DC6288479}" presName="space" presStyleCnt="0"/>
      <dgm:spPr/>
    </dgm:pt>
    <dgm:pt modelId="{CE547E60-0A34-5444-9047-92E080BB89D5}" type="pres">
      <dgm:prSet presAssocID="{0D484781-9DD7-684B-B1D4-6FFB574F28D5}" presName="composite" presStyleCnt="0"/>
      <dgm:spPr/>
    </dgm:pt>
    <dgm:pt modelId="{F93035FF-8636-5941-888A-5B6E87DCA432}" type="pres">
      <dgm:prSet presAssocID="{0D484781-9DD7-684B-B1D4-6FFB574F28D5}" presName="LShape" presStyleLbl="alignNode1" presStyleIdx="6" presStyleCnt="9"/>
      <dgm:spPr/>
    </dgm:pt>
    <dgm:pt modelId="{2531BB9F-43BB-054E-99AD-EFE6A046B372}" type="pres">
      <dgm:prSet presAssocID="{0D484781-9DD7-684B-B1D4-6FFB574F28D5}" presName="ParentText" presStyleLbl="revTx" presStyleIdx="3" presStyleCnt="5" custScaleX="109302" custLinFactNeighborX="9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C564-9379-49AC-AF80-34DF44A96880}" type="pres">
      <dgm:prSet presAssocID="{0D484781-9DD7-684B-B1D4-6FFB574F28D5}" presName="Triangle" presStyleLbl="alignNode1" presStyleIdx="7" presStyleCnt="9"/>
      <dgm:spPr/>
    </dgm:pt>
    <dgm:pt modelId="{DD5A96EB-AE57-4D27-9712-98D0E053344D}" type="pres">
      <dgm:prSet presAssocID="{B1B39904-4C65-C34E-8EA5-E04459F05E2E}" presName="sibTrans" presStyleCnt="0"/>
      <dgm:spPr/>
    </dgm:pt>
    <dgm:pt modelId="{F9D5F78B-D778-4A20-AE60-141F5C4F8577}" type="pres">
      <dgm:prSet presAssocID="{B1B39904-4C65-C34E-8EA5-E04459F05E2E}" presName="space" presStyleCnt="0"/>
      <dgm:spPr/>
    </dgm:pt>
    <dgm:pt modelId="{CDD3DEB5-4716-4257-8FBE-B658B23C1FA4}" type="pres">
      <dgm:prSet presAssocID="{D5705A12-B1B7-49AF-A4E2-0EC09B02E7B7}" presName="composite" presStyleCnt="0"/>
      <dgm:spPr/>
    </dgm:pt>
    <dgm:pt modelId="{283A3289-106C-4F99-8642-B658525EE280}" type="pres">
      <dgm:prSet presAssocID="{D5705A12-B1B7-49AF-A4E2-0EC09B02E7B7}" presName="LShape" presStyleLbl="alignNode1" presStyleIdx="8" presStyleCnt="9"/>
      <dgm:spPr/>
    </dgm:pt>
    <dgm:pt modelId="{AD9B093F-C96E-447A-AB2E-13CD1BE3A3D6}" type="pres">
      <dgm:prSet presAssocID="{D5705A12-B1B7-49AF-A4E2-0EC09B02E7B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BA6A7-87DF-4916-BC9D-71378906D90F}" type="presOf" srcId="{668FC408-FC24-654C-A8AE-782651334311}" destId="{783D9AEB-47B2-7C4D-8996-7095BB2DAD2D}" srcOrd="0" destOrd="0" presId="urn:microsoft.com/office/officeart/2009/3/layout/StepUpProcess"/>
    <dgm:cxn modelId="{3FB5366A-8A11-4474-8B89-ACA9EDA9FB15}" type="presOf" srcId="{7DE5CB76-2C29-3F43-ACD4-6EDFA89FC371}" destId="{B76581CC-4319-AD4F-B138-B839E83838DB}" srcOrd="0" destOrd="0" presId="urn:microsoft.com/office/officeart/2009/3/layout/StepUpProcess"/>
    <dgm:cxn modelId="{77165CED-1AEA-CB43-B770-3343D8B86AB8}" srcId="{16D98A9B-596D-7845-9215-FDE273905CB5}" destId="{0D484781-9DD7-684B-B1D4-6FFB574F28D5}" srcOrd="3" destOrd="0" parTransId="{EFCE5A6B-B9A5-B34B-A567-5273A1FBFF42}" sibTransId="{B1B39904-4C65-C34E-8EA5-E04459F05E2E}"/>
    <dgm:cxn modelId="{2408DB37-7DEB-4F18-8E60-A7C88518690C}" type="presOf" srcId="{0D484781-9DD7-684B-B1D4-6FFB574F28D5}" destId="{2531BB9F-43BB-054E-99AD-EFE6A046B372}" srcOrd="0" destOrd="0" presId="urn:microsoft.com/office/officeart/2009/3/layout/StepUpProcess"/>
    <dgm:cxn modelId="{6E63530C-F007-497A-BB27-7CC0703499C6}" type="presOf" srcId="{16D98A9B-596D-7845-9215-FDE273905CB5}" destId="{A0803609-EA3A-7447-ADAE-37D0B8FC032A}" srcOrd="0" destOrd="0" presId="urn:microsoft.com/office/officeart/2009/3/layout/StepUpProcess"/>
    <dgm:cxn modelId="{E4A47478-BDED-7B48-AFD2-134285ACA1FF}" srcId="{16D98A9B-596D-7845-9215-FDE273905CB5}" destId="{7DE5CB76-2C29-3F43-ACD4-6EDFA89FC371}" srcOrd="1" destOrd="0" parTransId="{1B17D418-4A06-6C47-8004-282677DAE3A4}" sibTransId="{AAC1E149-35C2-7140-9F6C-6DD67660175B}"/>
    <dgm:cxn modelId="{3B6F83D7-C0CB-504A-9080-D44176610120}" srcId="{16D98A9B-596D-7845-9215-FDE273905CB5}" destId="{668FC408-FC24-654C-A8AE-782651334311}" srcOrd="0" destOrd="0" parTransId="{28512F7E-8331-954E-94D6-5B5780843B18}" sibTransId="{493014B0-3679-2149-8F40-AFB16F406C53}"/>
    <dgm:cxn modelId="{FA1D34F1-AF08-49CD-A323-EB184582D8F7}" type="presOf" srcId="{D5705A12-B1B7-49AF-A4E2-0EC09B02E7B7}" destId="{AD9B093F-C96E-447A-AB2E-13CD1BE3A3D6}" srcOrd="0" destOrd="0" presId="urn:microsoft.com/office/officeart/2009/3/layout/StepUpProcess"/>
    <dgm:cxn modelId="{67BE06EB-24AE-4CA1-8FA7-A3D9E574924B}" srcId="{16D98A9B-596D-7845-9215-FDE273905CB5}" destId="{D5705A12-B1B7-49AF-A4E2-0EC09B02E7B7}" srcOrd="4" destOrd="0" parTransId="{823CE814-2D73-4AD6-84D8-2E1AFBC41E17}" sibTransId="{5A848D08-6AF9-4178-98DF-1A91DB0093D4}"/>
    <dgm:cxn modelId="{6695C7DF-2642-DD4F-A0DA-D5C2064AC1D7}" srcId="{16D98A9B-596D-7845-9215-FDE273905CB5}" destId="{9F76268D-EA2B-B449-ADB6-EEC604CA75F1}" srcOrd="2" destOrd="0" parTransId="{882DF1D6-432E-A045-8413-9F6E2E90C85D}" sibTransId="{3C6E83A1-0B5E-1140-A9B4-CF3DC6288479}"/>
    <dgm:cxn modelId="{1BAF5598-A6F2-446D-9B31-CE7722207CBC}" type="presOf" srcId="{9F76268D-EA2B-B449-ADB6-EEC604CA75F1}" destId="{85639C23-815A-074B-8139-2325658FB6A3}" srcOrd="0" destOrd="0" presId="urn:microsoft.com/office/officeart/2009/3/layout/StepUpProcess"/>
    <dgm:cxn modelId="{54B3A518-ECE2-480B-B23C-2F185AC44D0F}" type="presParOf" srcId="{A0803609-EA3A-7447-ADAE-37D0B8FC032A}" destId="{673C1725-1C85-A142-8C22-3A56F2995CD5}" srcOrd="0" destOrd="0" presId="urn:microsoft.com/office/officeart/2009/3/layout/StepUpProcess"/>
    <dgm:cxn modelId="{3E2CCBBE-C1B1-47C7-9EA3-7447794A3A4A}" type="presParOf" srcId="{673C1725-1C85-A142-8C22-3A56F2995CD5}" destId="{0A906BC6-6F9C-2446-8F12-E8475A576E68}" srcOrd="0" destOrd="0" presId="urn:microsoft.com/office/officeart/2009/3/layout/StepUpProcess"/>
    <dgm:cxn modelId="{3F3BBD6B-DA9C-4CE3-8BAB-E2292D235EFB}" type="presParOf" srcId="{673C1725-1C85-A142-8C22-3A56F2995CD5}" destId="{783D9AEB-47B2-7C4D-8996-7095BB2DAD2D}" srcOrd="1" destOrd="0" presId="urn:microsoft.com/office/officeart/2009/3/layout/StepUpProcess"/>
    <dgm:cxn modelId="{598149D8-09E8-4821-B23C-50B954641459}" type="presParOf" srcId="{673C1725-1C85-A142-8C22-3A56F2995CD5}" destId="{B1B199EF-705B-584F-89BE-2499AF1B0EBB}" srcOrd="2" destOrd="0" presId="urn:microsoft.com/office/officeart/2009/3/layout/StepUpProcess"/>
    <dgm:cxn modelId="{90AFC82C-A80C-4387-A359-C0E35040DACE}" type="presParOf" srcId="{A0803609-EA3A-7447-ADAE-37D0B8FC032A}" destId="{F7ACD90D-C634-6946-B442-ADD6BF32E7CD}" srcOrd="1" destOrd="0" presId="urn:microsoft.com/office/officeart/2009/3/layout/StepUpProcess"/>
    <dgm:cxn modelId="{C19530D3-87EB-465C-80E7-8D9117966E0A}" type="presParOf" srcId="{F7ACD90D-C634-6946-B442-ADD6BF32E7CD}" destId="{74EA351C-765D-1B46-A012-2810F86334C4}" srcOrd="0" destOrd="0" presId="urn:microsoft.com/office/officeart/2009/3/layout/StepUpProcess"/>
    <dgm:cxn modelId="{1213AF18-7956-43DE-819C-355262E534FC}" type="presParOf" srcId="{A0803609-EA3A-7447-ADAE-37D0B8FC032A}" destId="{290A9690-136E-8948-88A1-9ED82CDAEE36}" srcOrd="2" destOrd="0" presId="urn:microsoft.com/office/officeart/2009/3/layout/StepUpProcess"/>
    <dgm:cxn modelId="{2D7CADFA-82E5-4B3E-8842-91A95CD755B7}" type="presParOf" srcId="{290A9690-136E-8948-88A1-9ED82CDAEE36}" destId="{67E13EB5-0F6D-B44E-B1F8-F9359AD791C2}" srcOrd="0" destOrd="0" presId="urn:microsoft.com/office/officeart/2009/3/layout/StepUpProcess"/>
    <dgm:cxn modelId="{176F12E3-C5BF-41CB-9235-DECFD00DA53F}" type="presParOf" srcId="{290A9690-136E-8948-88A1-9ED82CDAEE36}" destId="{B76581CC-4319-AD4F-B138-B839E83838DB}" srcOrd="1" destOrd="0" presId="urn:microsoft.com/office/officeart/2009/3/layout/StepUpProcess"/>
    <dgm:cxn modelId="{A60A2BA8-2418-4B3C-9338-840092FD7A81}" type="presParOf" srcId="{290A9690-136E-8948-88A1-9ED82CDAEE36}" destId="{2249AC58-4702-7644-8904-12805F55D4E0}" srcOrd="2" destOrd="0" presId="urn:microsoft.com/office/officeart/2009/3/layout/StepUpProcess"/>
    <dgm:cxn modelId="{D3EB185D-16AB-4315-BFC5-7CCEB70A1427}" type="presParOf" srcId="{A0803609-EA3A-7447-ADAE-37D0B8FC032A}" destId="{0167BACE-2E50-B149-A520-DBDC0DEC00E4}" srcOrd="3" destOrd="0" presId="urn:microsoft.com/office/officeart/2009/3/layout/StepUpProcess"/>
    <dgm:cxn modelId="{045A0B84-5D92-4C3D-B719-3C35066FFF31}" type="presParOf" srcId="{0167BACE-2E50-B149-A520-DBDC0DEC00E4}" destId="{47AC33C5-2C68-654D-A13A-2448FE8D8998}" srcOrd="0" destOrd="0" presId="urn:microsoft.com/office/officeart/2009/3/layout/StepUpProcess"/>
    <dgm:cxn modelId="{E5E9FFC2-B9C5-4EE0-A9AD-6AD69CDA8A12}" type="presParOf" srcId="{A0803609-EA3A-7447-ADAE-37D0B8FC032A}" destId="{5A79C077-7CAA-B040-BFB4-A320A24C4EA7}" srcOrd="4" destOrd="0" presId="urn:microsoft.com/office/officeart/2009/3/layout/StepUpProcess"/>
    <dgm:cxn modelId="{A9B7FC86-460F-48DE-8515-755DD69AA5B0}" type="presParOf" srcId="{5A79C077-7CAA-B040-BFB4-A320A24C4EA7}" destId="{7AF16FE7-2896-954D-ADCB-2C7C57EEDDEF}" srcOrd="0" destOrd="0" presId="urn:microsoft.com/office/officeart/2009/3/layout/StepUpProcess"/>
    <dgm:cxn modelId="{E2A5BED6-ECBF-4A7E-ADE9-8F99999902D2}" type="presParOf" srcId="{5A79C077-7CAA-B040-BFB4-A320A24C4EA7}" destId="{85639C23-815A-074B-8139-2325658FB6A3}" srcOrd="1" destOrd="0" presId="urn:microsoft.com/office/officeart/2009/3/layout/StepUpProcess"/>
    <dgm:cxn modelId="{BA2233B5-ECA2-424A-A1D9-DEFBE0B536D7}" type="presParOf" srcId="{5A79C077-7CAA-B040-BFB4-A320A24C4EA7}" destId="{EA49904C-B4B0-804D-B886-B40A57587B61}" srcOrd="2" destOrd="0" presId="urn:microsoft.com/office/officeart/2009/3/layout/StepUpProcess"/>
    <dgm:cxn modelId="{32464716-1485-4CA0-9D77-177DCDA30D50}" type="presParOf" srcId="{A0803609-EA3A-7447-ADAE-37D0B8FC032A}" destId="{8E372CD7-9F8E-EE48-B7D1-110D31E0C5C3}" srcOrd="5" destOrd="0" presId="urn:microsoft.com/office/officeart/2009/3/layout/StepUpProcess"/>
    <dgm:cxn modelId="{C5B2E47D-F890-4871-AEAD-E5537D5DA24B}" type="presParOf" srcId="{8E372CD7-9F8E-EE48-B7D1-110D31E0C5C3}" destId="{0AD5E0A7-948F-E44F-A18A-A321A5804615}" srcOrd="0" destOrd="0" presId="urn:microsoft.com/office/officeart/2009/3/layout/StepUpProcess"/>
    <dgm:cxn modelId="{136942D2-95FE-4F97-88C9-61739E319E65}" type="presParOf" srcId="{A0803609-EA3A-7447-ADAE-37D0B8FC032A}" destId="{CE547E60-0A34-5444-9047-92E080BB89D5}" srcOrd="6" destOrd="0" presId="urn:microsoft.com/office/officeart/2009/3/layout/StepUpProcess"/>
    <dgm:cxn modelId="{0C407379-AF8D-4339-A742-09106528029C}" type="presParOf" srcId="{CE547E60-0A34-5444-9047-92E080BB89D5}" destId="{F93035FF-8636-5941-888A-5B6E87DCA432}" srcOrd="0" destOrd="0" presId="urn:microsoft.com/office/officeart/2009/3/layout/StepUpProcess"/>
    <dgm:cxn modelId="{24088B96-1D3D-484A-A13D-A96CC164EFAF}" type="presParOf" srcId="{CE547E60-0A34-5444-9047-92E080BB89D5}" destId="{2531BB9F-43BB-054E-99AD-EFE6A046B372}" srcOrd="1" destOrd="0" presId="urn:microsoft.com/office/officeart/2009/3/layout/StepUpProcess"/>
    <dgm:cxn modelId="{31AA0D47-CD0E-4082-A4F6-0501F7F481DA}" type="presParOf" srcId="{CE547E60-0A34-5444-9047-92E080BB89D5}" destId="{1262C564-9379-49AC-AF80-34DF44A96880}" srcOrd="2" destOrd="0" presId="urn:microsoft.com/office/officeart/2009/3/layout/StepUpProcess"/>
    <dgm:cxn modelId="{055BA663-8164-40F3-A478-6286725D4EE3}" type="presParOf" srcId="{A0803609-EA3A-7447-ADAE-37D0B8FC032A}" destId="{DD5A96EB-AE57-4D27-9712-98D0E053344D}" srcOrd="7" destOrd="0" presId="urn:microsoft.com/office/officeart/2009/3/layout/StepUpProcess"/>
    <dgm:cxn modelId="{3C4C68FB-6357-437E-9FA2-A22FE5E0286C}" type="presParOf" srcId="{DD5A96EB-AE57-4D27-9712-98D0E053344D}" destId="{F9D5F78B-D778-4A20-AE60-141F5C4F8577}" srcOrd="0" destOrd="0" presId="urn:microsoft.com/office/officeart/2009/3/layout/StepUpProcess"/>
    <dgm:cxn modelId="{AB79C3FD-63E8-4FF6-AF54-4965441156BA}" type="presParOf" srcId="{A0803609-EA3A-7447-ADAE-37D0B8FC032A}" destId="{CDD3DEB5-4716-4257-8FBE-B658B23C1FA4}" srcOrd="8" destOrd="0" presId="urn:microsoft.com/office/officeart/2009/3/layout/StepUpProcess"/>
    <dgm:cxn modelId="{5C9823B1-B8A9-4308-8326-FBEEBA69411D}" type="presParOf" srcId="{CDD3DEB5-4716-4257-8FBE-B658B23C1FA4}" destId="{283A3289-106C-4F99-8642-B658525EE280}" srcOrd="0" destOrd="0" presId="urn:microsoft.com/office/officeart/2009/3/layout/StepUpProcess"/>
    <dgm:cxn modelId="{AA2E258E-2B3B-4AF8-ADFE-782160AB55D4}" type="presParOf" srcId="{CDD3DEB5-4716-4257-8FBE-B658B23C1FA4}" destId="{AD9B093F-C96E-447A-AB2E-13CD1BE3A3D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D1BCE-00C0-4169-82DB-8BFCF3B6D86D}">
      <dsp:nvSpPr>
        <dsp:cNvPr id="0" name=""/>
        <dsp:cNvSpPr/>
      </dsp:nvSpPr>
      <dsp:spPr>
        <a:xfrm>
          <a:off x="1654135" y="200541"/>
          <a:ext cx="2908934" cy="9090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2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sym typeface="Arial" pitchFamily="34" charset="0"/>
            </a:rPr>
            <a:t>ПОДДЕРЖАНИЕ И ОБЕСПЕЧЕНИЕ ЖИЗНЕННОГО ЦИКЛА </a:t>
          </a:r>
          <a:r>
            <a:rPr lang="en-US" sz="1400" b="1" kern="1200" dirty="0" smtClean="0">
              <a:solidFill>
                <a:schemeClr val="tx1"/>
              </a:solidFill>
              <a:sym typeface="Arial" pitchFamily="34" charset="0"/>
            </a:rPr>
            <a:t>IT </a:t>
          </a:r>
          <a:r>
            <a:rPr lang="ru-RU" sz="1400" b="1" kern="1200" dirty="0" smtClean="0">
              <a:solidFill>
                <a:schemeClr val="tx1"/>
              </a:solidFill>
              <a:sym typeface="Arial" pitchFamily="34" charset="0"/>
            </a:rPr>
            <a:t>ПРОЕКТОВ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54135" y="200541"/>
        <a:ext cx="2908934" cy="909042"/>
      </dsp:txXfrm>
    </dsp:sp>
    <dsp:sp modelId="{4DF46482-5D2F-4C78-A4B9-FA561F9894E6}">
      <dsp:nvSpPr>
        <dsp:cNvPr id="0" name=""/>
        <dsp:cNvSpPr/>
      </dsp:nvSpPr>
      <dsp:spPr>
        <a:xfrm>
          <a:off x="1532929" y="69235"/>
          <a:ext cx="636329" cy="9544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80FC2-D02D-4101-8600-C2BA686CDCBC}">
      <dsp:nvSpPr>
        <dsp:cNvPr id="0" name=""/>
        <dsp:cNvSpPr/>
      </dsp:nvSpPr>
      <dsp:spPr>
        <a:xfrm>
          <a:off x="1654135" y="1344924"/>
          <a:ext cx="2908934" cy="9090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2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sym typeface="Arial" pitchFamily="34" charset="0"/>
            </a:rPr>
            <a:t>СОДЕЙСТВИЕ КОММЕРЦИАЛИЗИЦИИ ИССЛЕДОВАНИЙ В </a:t>
          </a:r>
          <a:r>
            <a:rPr lang="en-US" sz="1400" b="1" kern="1200" dirty="0" smtClean="0">
              <a:solidFill>
                <a:schemeClr val="tx1"/>
              </a:solidFill>
              <a:sym typeface="Arial" pitchFamily="34" charset="0"/>
            </a:rPr>
            <a:t>IT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54135" y="1344924"/>
        <a:ext cx="2908934" cy="909042"/>
      </dsp:txXfrm>
    </dsp:sp>
    <dsp:sp modelId="{5CCCCFFB-BFDF-44A0-B45B-1F3E83545EA2}">
      <dsp:nvSpPr>
        <dsp:cNvPr id="0" name=""/>
        <dsp:cNvSpPr/>
      </dsp:nvSpPr>
      <dsp:spPr>
        <a:xfrm>
          <a:off x="1532929" y="1213618"/>
          <a:ext cx="636329" cy="9544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33922-6D45-4661-B1AC-C532178D63A4}">
      <dsp:nvSpPr>
        <dsp:cNvPr id="0" name=""/>
        <dsp:cNvSpPr/>
      </dsp:nvSpPr>
      <dsp:spPr>
        <a:xfrm>
          <a:off x="1654135" y="2489308"/>
          <a:ext cx="2908934" cy="9090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2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sym typeface="Arial" pitchFamily="34" charset="0"/>
            </a:rPr>
            <a:t>ПРОДВИЖЕНИЕ БРЕНДА СКОЛКОВО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54135" y="2489308"/>
        <a:ext cx="2908934" cy="909042"/>
      </dsp:txXfrm>
    </dsp:sp>
    <dsp:sp modelId="{414D8BE5-9664-446D-B391-7EBF49C0B26E}">
      <dsp:nvSpPr>
        <dsp:cNvPr id="0" name=""/>
        <dsp:cNvSpPr/>
      </dsp:nvSpPr>
      <dsp:spPr>
        <a:xfrm>
          <a:off x="1532929" y="2358001"/>
          <a:ext cx="636329" cy="95449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4A032-1C27-40AC-A183-8D4738281596}">
      <dsp:nvSpPr>
        <dsp:cNvPr id="0" name=""/>
        <dsp:cNvSpPr/>
      </dsp:nvSpPr>
      <dsp:spPr>
        <a:xfrm>
          <a:off x="189020" y="0"/>
          <a:ext cx="2142238" cy="34360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7E9DC-814A-490B-80EF-D3FF2D1C744F}">
      <dsp:nvSpPr>
        <dsp:cNvPr id="0" name=""/>
        <dsp:cNvSpPr/>
      </dsp:nvSpPr>
      <dsp:spPr>
        <a:xfrm>
          <a:off x="27565" y="1030810"/>
          <a:ext cx="2465148" cy="1374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СОЗДАНИЕ ЭФФЕКТИВНОЙ ЭКОСИСТЕМЫ ДЛЯ РАЗВИТИЯ И КОММЕРЦИАЛИЗАЦИИ ИННОВАЦИЙ В ОТРАСЛИ  ИТ </a:t>
          </a:r>
          <a:endParaRPr lang="ru-RU" sz="1400" kern="1200" dirty="0"/>
        </a:p>
      </dsp:txBody>
      <dsp:txXfrm>
        <a:off x="94658" y="1097903"/>
        <a:ext cx="2330962" cy="1240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A2A15-D895-48BD-B622-ABE5B94A0759}">
      <dsp:nvSpPr>
        <dsp:cNvPr id="0" name=""/>
        <dsp:cNvSpPr/>
      </dsp:nvSpPr>
      <dsp:spPr>
        <a:xfrm>
          <a:off x="0" y="119540"/>
          <a:ext cx="2327920" cy="139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sym typeface="Arial" pitchFamily="34" charset="0"/>
            </a:rPr>
            <a:t>Рост ВВП от коммерциализации инноваций в </a:t>
          </a:r>
          <a:r>
            <a:rPr lang="en-US" sz="1900" b="1" kern="1200" dirty="0" smtClean="0">
              <a:solidFill>
                <a:schemeClr val="bg1"/>
              </a:solidFill>
              <a:sym typeface="Arial" pitchFamily="34" charset="0"/>
            </a:rPr>
            <a:t>IT</a:t>
          </a:r>
          <a:endParaRPr lang="ru-RU" sz="1900" kern="1200" dirty="0"/>
        </a:p>
      </dsp:txBody>
      <dsp:txXfrm>
        <a:off x="0" y="119540"/>
        <a:ext cx="2327920" cy="1396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775BB-C37F-48B5-B88C-8B1138E2615D}">
      <dsp:nvSpPr>
        <dsp:cNvPr id="0" name=""/>
        <dsp:cNvSpPr/>
      </dsp:nvSpPr>
      <dsp:spPr>
        <a:xfrm>
          <a:off x="290533" y="698990"/>
          <a:ext cx="3307364" cy="389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28BC6-DE09-44D5-A24F-04F7439B8882}">
      <dsp:nvSpPr>
        <dsp:cNvPr id="0" name=""/>
        <dsp:cNvSpPr/>
      </dsp:nvSpPr>
      <dsp:spPr>
        <a:xfrm>
          <a:off x="297978" y="751188"/>
          <a:ext cx="242970" cy="2429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FE320-006F-44CC-AFDB-437B9E8807ED}">
      <dsp:nvSpPr>
        <dsp:cNvPr id="0" name=""/>
        <dsp:cNvSpPr/>
      </dsp:nvSpPr>
      <dsp:spPr>
        <a:xfrm>
          <a:off x="581067" y="567936"/>
          <a:ext cx="3307364" cy="69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small" dirty="0" smtClean="0">
              <a:solidFill>
                <a:schemeClr val="bg1"/>
              </a:solidFill>
            </a:rPr>
            <a:t>Критерии отбора проектов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81067" y="567936"/>
        <a:ext cx="3307364" cy="698990"/>
      </dsp:txXfrm>
    </dsp:sp>
    <dsp:sp modelId="{AFE2E39E-DDCD-447C-9335-5F77EF22BC76}">
      <dsp:nvSpPr>
        <dsp:cNvPr id="0" name=""/>
        <dsp:cNvSpPr/>
      </dsp:nvSpPr>
      <dsp:spPr>
        <a:xfrm>
          <a:off x="290533" y="1411479"/>
          <a:ext cx="242964" cy="242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209D4-9EA0-4EF9-879B-2C5591A55C60}">
      <dsp:nvSpPr>
        <dsp:cNvPr id="0" name=""/>
        <dsp:cNvSpPr/>
      </dsp:nvSpPr>
      <dsp:spPr>
        <a:xfrm>
          <a:off x="522049" y="1249785"/>
          <a:ext cx="3075849" cy="56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small" dirty="0" smtClean="0"/>
            <a:t>Соответствие </a:t>
          </a:r>
          <a:r>
            <a:rPr lang="ru-RU" sz="1400" b="1" kern="1200" cap="small" dirty="0" err="1" smtClean="0"/>
            <a:t>форсайту</a:t>
          </a:r>
          <a:endParaRPr lang="ru-RU" sz="1400" kern="1200" dirty="0"/>
        </a:p>
      </dsp:txBody>
      <dsp:txXfrm>
        <a:off x="522049" y="1249785"/>
        <a:ext cx="3075849" cy="566351"/>
      </dsp:txXfrm>
    </dsp:sp>
    <dsp:sp modelId="{DF6CB3DC-6A8C-436C-A81E-77B61F0B867C}">
      <dsp:nvSpPr>
        <dsp:cNvPr id="0" name=""/>
        <dsp:cNvSpPr/>
      </dsp:nvSpPr>
      <dsp:spPr>
        <a:xfrm>
          <a:off x="290533" y="1977830"/>
          <a:ext cx="242964" cy="242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61D7E-79E3-41EF-80F8-E5DDB1FAD69C}">
      <dsp:nvSpPr>
        <dsp:cNvPr id="0" name=""/>
        <dsp:cNvSpPr/>
      </dsp:nvSpPr>
      <dsp:spPr>
        <a:xfrm>
          <a:off x="522049" y="1816137"/>
          <a:ext cx="3075849" cy="56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small" dirty="0" smtClean="0"/>
            <a:t>Конкурентные преимущества перед мировыми аналогами</a:t>
          </a:r>
          <a:endParaRPr lang="ru-RU" sz="1400" b="1" kern="1200" cap="small" dirty="0"/>
        </a:p>
      </dsp:txBody>
      <dsp:txXfrm>
        <a:off x="522049" y="1816137"/>
        <a:ext cx="3075849" cy="566351"/>
      </dsp:txXfrm>
    </dsp:sp>
    <dsp:sp modelId="{1188AAFD-DE86-4A28-AC04-67D651F9A513}">
      <dsp:nvSpPr>
        <dsp:cNvPr id="0" name=""/>
        <dsp:cNvSpPr/>
      </dsp:nvSpPr>
      <dsp:spPr>
        <a:xfrm>
          <a:off x="290533" y="2544182"/>
          <a:ext cx="242964" cy="242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BEC22-6CC1-4CF6-8F54-0117481CC0D5}">
      <dsp:nvSpPr>
        <dsp:cNvPr id="0" name=""/>
        <dsp:cNvSpPr/>
      </dsp:nvSpPr>
      <dsp:spPr>
        <a:xfrm>
          <a:off x="522049" y="2382489"/>
          <a:ext cx="3075849" cy="56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small" dirty="0" smtClean="0"/>
            <a:t>Существенный потенциал коммерциализации </a:t>
          </a:r>
          <a:endParaRPr lang="ru-RU" sz="1400" b="1" kern="1200" cap="small" dirty="0"/>
        </a:p>
      </dsp:txBody>
      <dsp:txXfrm>
        <a:off x="522049" y="2382489"/>
        <a:ext cx="3075849" cy="566351"/>
      </dsp:txXfrm>
    </dsp:sp>
    <dsp:sp modelId="{36B4086D-B54C-4660-AA07-DFFF1405FEFB}">
      <dsp:nvSpPr>
        <dsp:cNvPr id="0" name=""/>
        <dsp:cNvSpPr/>
      </dsp:nvSpPr>
      <dsp:spPr>
        <a:xfrm>
          <a:off x="290533" y="3110534"/>
          <a:ext cx="242964" cy="242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8A082-A526-48C6-BE73-8F2ECA143F7D}">
      <dsp:nvSpPr>
        <dsp:cNvPr id="0" name=""/>
        <dsp:cNvSpPr/>
      </dsp:nvSpPr>
      <dsp:spPr>
        <a:xfrm>
          <a:off x="522049" y="2948841"/>
          <a:ext cx="3075849" cy="56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small" dirty="0" smtClean="0"/>
            <a:t>Соответствующая квалификация научно-исследовательских команд</a:t>
          </a:r>
          <a:endParaRPr lang="ru-RU" sz="1400" b="1" kern="1200" cap="small" dirty="0"/>
        </a:p>
      </dsp:txBody>
      <dsp:txXfrm>
        <a:off x="522049" y="2948841"/>
        <a:ext cx="3075849" cy="5663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559C6-CDCB-445C-B53B-5544D883936C}">
      <dsp:nvSpPr>
        <dsp:cNvPr id="0" name=""/>
        <dsp:cNvSpPr/>
      </dsp:nvSpPr>
      <dsp:spPr>
        <a:xfrm>
          <a:off x="780" y="0"/>
          <a:ext cx="2028984" cy="37755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Менторство</a:t>
          </a:r>
          <a:endParaRPr lang="ru-RU" sz="2300" b="1" kern="1200" dirty="0"/>
        </a:p>
      </dsp:txBody>
      <dsp:txXfrm>
        <a:off x="780" y="0"/>
        <a:ext cx="2028984" cy="1132663"/>
      </dsp:txXfrm>
    </dsp:sp>
    <dsp:sp modelId="{72AEC7BA-0FBA-4E7F-BFE2-C70925F2FE59}">
      <dsp:nvSpPr>
        <dsp:cNvPr id="0" name=""/>
        <dsp:cNvSpPr/>
      </dsp:nvSpPr>
      <dsp:spPr>
        <a:xfrm>
          <a:off x="203678" y="1265550"/>
          <a:ext cx="1623187" cy="477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Безвозмездность</a:t>
          </a:r>
          <a:endParaRPr lang="ru-RU" sz="1200" kern="1200" dirty="0"/>
        </a:p>
      </dsp:txBody>
      <dsp:txXfrm>
        <a:off x="217671" y="1279543"/>
        <a:ext cx="1595201" cy="449754"/>
      </dsp:txXfrm>
    </dsp:sp>
    <dsp:sp modelId="{CC47796F-B5E0-4461-85E0-9FC98DB554AC}">
      <dsp:nvSpPr>
        <dsp:cNvPr id="0" name=""/>
        <dsp:cNvSpPr/>
      </dsp:nvSpPr>
      <dsp:spPr>
        <a:xfrm>
          <a:off x="203678" y="2120845"/>
          <a:ext cx="1623187" cy="477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Профессионализм</a:t>
          </a:r>
          <a:endParaRPr lang="ru-RU" sz="1200" kern="1200" dirty="0"/>
        </a:p>
      </dsp:txBody>
      <dsp:txXfrm>
        <a:off x="217671" y="2134838"/>
        <a:ext cx="1595201" cy="449754"/>
      </dsp:txXfrm>
    </dsp:sp>
    <dsp:sp modelId="{5D977676-2D14-49C4-B114-DA68E9835B6F}">
      <dsp:nvSpPr>
        <dsp:cNvPr id="0" name=""/>
        <dsp:cNvSpPr/>
      </dsp:nvSpPr>
      <dsp:spPr>
        <a:xfrm>
          <a:off x="203678" y="2976141"/>
          <a:ext cx="1623187" cy="477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Широкая сеть контактов</a:t>
          </a:r>
          <a:endParaRPr lang="ru-RU" sz="1200" kern="1200" dirty="0"/>
        </a:p>
      </dsp:txBody>
      <dsp:txXfrm>
        <a:off x="217671" y="2990134"/>
        <a:ext cx="1595201" cy="449754"/>
      </dsp:txXfrm>
    </dsp:sp>
    <dsp:sp modelId="{DD9057FB-222E-4874-892A-7191B0946B01}">
      <dsp:nvSpPr>
        <dsp:cNvPr id="0" name=""/>
        <dsp:cNvSpPr/>
      </dsp:nvSpPr>
      <dsp:spPr>
        <a:xfrm>
          <a:off x="2181938" y="0"/>
          <a:ext cx="2028984" cy="37755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Акселерация</a:t>
          </a:r>
          <a:endParaRPr lang="ru-RU" sz="2300" b="1" kern="1200" dirty="0"/>
        </a:p>
      </dsp:txBody>
      <dsp:txXfrm>
        <a:off x="2181938" y="0"/>
        <a:ext cx="2028984" cy="1132663"/>
      </dsp:txXfrm>
    </dsp:sp>
    <dsp:sp modelId="{7F1F7138-78E7-422C-90E3-034A14924037}">
      <dsp:nvSpPr>
        <dsp:cNvPr id="0" name=""/>
        <dsp:cNvSpPr/>
      </dsp:nvSpPr>
      <dsp:spPr>
        <a:xfrm>
          <a:off x="2365764" y="1034489"/>
          <a:ext cx="1623187" cy="81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Акселерационная программа SKOLKOVO SUPER LEAGUE (</a:t>
          </a:r>
          <a:r>
            <a:rPr lang="en-US" sz="1200" kern="1200" dirty="0" smtClean="0"/>
            <a:t>IT </a:t>
          </a:r>
          <a:r>
            <a:rPr lang="ru-RU" sz="1200" kern="1200" dirty="0" smtClean="0"/>
            <a:t>Кластер)</a:t>
          </a:r>
          <a:endParaRPr lang="ru-RU" sz="1200" kern="1200" dirty="0"/>
        </a:p>
      </dsp:txBody>
      <dsp:txXfrm>
        <a:off x="2389586" y="1058311"/>
        <a:ext cx="1575543" cy="765697"/>
      </dsp:txXfrm>
    </dsp:sp>
    <dsp:sp modelId="{5716E55C-F6A7-4B86-AE32-43103B501DA6}">
      <dsp:nvSpPr>
        <dsp:cNvPr id="0" name=""/>
        <dsp:cNvSpPr/>
      </dsp:nvSpPr>
      <dsp:spPr>
        <a:xfrm>
          <a:off x="2365764" y="1956494"/>
          <a:ext cx="1623187" cy="81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Общефондовая</a:t>
          </a:r>
          <a:r>
            <a:rPr lang="ru-RU" sz="1200" kern="1200" dirty="0" smtClean="0"/>
            <a:t> программа акселерации</a:t>
          </a:r>
          <a:endParaRPr lang="ru-RU" sz="1200" kern="1200" dirty="0"/>
        </a:p>
      </dsp:txBody>
      <dsp:txXfrm>
        <a:off x="2389586" y="1980316"/>
        <a:ext cx="1575543" cy="765697"/>
      </dsp:txXfrm>
    </dsp:sp>
    <dsp:sp modelId="{830C043B-E0F3-453F-8B83-BDD201F2BD3A}">
      <dsp:nvSpPr>
        <dsp:cNvPr id="0" name=""/>
        <dsp:cNvSpPr/>
      </dsp:nvSpPr>
      <dsp:spPr>
        <a:xfrm>
          <a:off x="2365764" y="2850098"/>
          <a:ext cx="1623187" cy="81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Startup Launchpad</a:t>
          </a:r>
          <a:endParaRPr lang="ru-RU" sz="1200" kern="1200" dirty="0"/>
        </a:p>
      </dsp:txBody>
      <dsp:txXfrm>
        <a:off x="2389586" y="2873920"/>
        <a:ext cx="1575543" cy="765697"/>
      </dsp:txXfrm>
    </dsp:sp>
    <dsp:sp modelId="{69E11E58-F545-4351-A34B-85017DFD95FD}">
      <dsp:nvSpPr>
        <dsp:cNvPr id="0" name=""/>
        <dsp:cNvSpPr/>
      </dsp:nvSpPr>
      <dsp:spPr>
        <a:xfrm>
          <a:off x="4363096" y="0"/>
          <a:ext cx="2028984" cy="37755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Продвижение</a:t>
          </a:r>
          <a:endParaRPr lang="ru-RU" sz="2300" b="1" kern="1200" dirty="0"/>
        </a:p>
      </dsp:txBody>
      <dsp:txXfrm>
        <a:off x="4363096" y="0"/>
        <a:ext cx="2028984" cy="1132663"/>
      </dsp:txXfrm>
    </dsp:sp>
    <dsp:sp modelId="{BA2B8587-3A7A-49D0-81A3-704CC9D4FAE6}">
      <dsp:nvSpPr>
        <dsp:cNvPr id="0" name=""/>
        <dsp:cNvSpPr/>
      </dsp:nvSpPr>
      <dsp:spPr>
        <a:xfrm>
          <a:off x="4469156" y="1003724"/>
          <a:ext cx="1923704" cy="54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Форумы и конференции</a:t>
          </a:r>
          <a:endParaRPr lang="ru-RU" sz="1400" kern="1200" dirty="0"/>
        </a:p>
      </dsp:txBody>
      <dsp:txXfrm>
        <a:off x="4485047" y="1019615"/>
        <a:ext cx="1891922" cy="510775"/>
      </dsp:txXfrm>
    </dsp:sp>
    <dsp:sp modelId="{000A5927-519E-40CE-8CC9-0BF78242F84B}">
      <dsp:nvSpPr>
        <dsp:cNvPr id="0" name=""/>
        <dsp:cNvSpPr/>
      </dsp:nvSpPr>
      <dsp:spPr>
        <a:xfrm>
          <a:off x="4469156" y="1600368"/>
          <a:ext cx="1923704" cy="45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Конкурсы</a:t>
          </a:r>
          <a:endParaRPr lang="ru-RU" sz="1400" kern="1200" dirty="0"/>
        </a:p>
      </dsp:txBody>
      <dsp:txXfrm>
        <a:off x="4482628" y="1613840"/>
        <a:ext cx="1896760" cy="433033"/>
      </dsp:txXfrm>
    </dsp:sp>
    <dsp:sp modelId="{FB707202-814A-4C7D-9B6C-6BF7C5811D4F}">
      <dsp:nvSpPr>
        <dsp:cNvPr id="0" name=""/>
        <dsp:cNvSpPr/>
      </dsp:nvSpPr>
      <dsp:spPr>
        <a:xfrm>
          <a:off x="4469156" y="2101554"/>
          <a:ext cx="1923704" cy="443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Медийные</a:t>
          </a:r>
          <a:r>
            <a:rPr lang="ru-RU" sz="1400" kern="1200" dirty="0" smtClean="0"/>
            <a:t> проекты</a:t>
          </a:r>
          <a:endParaRPr lang="ru-RU" sz="1400" kern="1200" dirty="0"/>
        </a:p>
      </dsp:txBody>
      <dsp:txXfrm>
        <a:off x="4482135" y="2114533"/>
        <a:ext cx="1897746" cy="417183"/>
      </dsp:txXfrm>
    </dsp:sp>
    <dsp:sp modelId="{E53FDC32-F883-43BC-88AD-E18B72DCB654}">
      <dsp:nvSpPr>
        <dsp:cNvPr id="0" name=""/>
        <dsp:cNvSpPr/>
      </dsp:nvSpPr>
      <dsp:spPr>
        <a:xfrm>
          <a:off x="4469156" y="2615140"/>
          <a:ext cx="1923704" cy="984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Международные </a:t>
          </a:r>
          <a:r>
            <a:rPr lang="ru-RU" sz="1400" kern="1200" dirty="0" err="1" smtClean="0"/>
            <a:t>роад</a:t>
          </a:r>
          <a:r>
            <a:rPr lang="ru-RU" sz="1400" kern="1200" dirty="0" smtClean="0"/>
            <a:t> шоу (Кремниевая долина, Израиль, Франция, Азия)</a:t>
          </a:r>
          <a:endParaRPr lang="ru-RU" sz="1400" kern="1200" dirty="0"/>
        </a:p>
      </dsp:txBody>
      <dsp:txXfrm>
        <a:off x="4497979" y="2643963"/>
        <a:ext cx="1866058" cy="926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06BC6-6F9C-2446-8F12-E8475A576E68}">
      <dsp:nvSpPr>
        <dsp:cNvPr id="0" name=""/>
        <dsp:cNvSpPr/>
      </dsp:nvSpPr>
      <dsp:spPr>
        <a:xfrm rot="5400000">
          <a:off x="342903" y="1071122"/>
          <a:ext cx="719053" cy="11964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3D9AEB-47B2-7C4D-8996-7095BB2DAD2D}">
      <dsp:nvSpPr>
        <dsp:cNvPr id="0" name=""/>
        <dsp:cNvSpPr/>
      </dsp:nvSpPr>
      <dsp:spPr>
        <a:xfrm>
          <a:off x="222875" y="1428614"/>
          <a:ext cx="1080196" cy="94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1999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Основание компании 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Parallels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222875" y="1428614"/>
        <a:ext cx="1080196" cy="946855"/>
      </dsp:txXfrm>
    </dsp:sp>
    <dsp:sp modelId="{B1B199EF-705B-584F-89BE-2499AF1B0EBB}">
      <dsp:nvSpPr>
        <dsp:cNvPr id="0" name=""/>
        <dsp:cNvSpPr/>
      </dsp:nvSpPr>
      <dsp:spPr>
        <a:xfrm>
          <a:off x="1099261" y="983035"/>
          <a:ext cx="203810" cy="2038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E13EB5-0F6D-B44E-B1F8-F9359AD791C2}">
      <dsp:nvSpPr>
        <dsp:cNvPr id="0" name=""/>
        <dsp:cNvSpPr/>
      </dsp:nvSpPr>
      <dsp:spPr>
        <a:xfrm rot="5400000">
          <a:off x="1665274" y="743900"/>
          <a:ext cx="719053" cy="11964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581CC-4319-AD4F-B138-B839E83838DB}">
      <dsp:nvSpPr>
        <dsp:cNvPr id="0" name=""/>
        <dsp:cNvSpPr/>
      </dsp:nvSpPr>
      <dsp:spPr>
        <a:xfrm>
          <a:off x="1579327" y="1101392"/>
          <a:ext cx="1080196" cy="94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2011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ru-RU" sz="1200" kern="1200" dirty="0" smtClean="0">
              <a:latin typeface="Arial" pitchFamily="34" charset="0"/>
              <a:cs typeface="Arial" pitchFamily="34" charset="0"/>
            </a:rPr>
          </a:br>
          <a:r>
            <a:rPr lang="ru-RU" sz="1200" kern="1200" dirty="0" smtClean="0">
              <a:latin typeface="Arial" pitchFamily="34" charset="0"/>
              <a:cs typeface="Arial" pitchFamily="34" charset="0"/>
            </a:rPr>
            <a:t>(Март)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Участник </a:t>
          </a:r>
          <a:r>
            <a:rPr lang="ru-RU" sz="1200" b="1" kern="1200" dirty="0" err="1" smtClean="0">
              <a:latin typeface="Arial" pitchFamily="34" charset="0"/>
              <a:cs typeface="Arial" pitchFamily="34" charset="0"/>
            </a:rPr>
            <a:t>Сколково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 Parallels Research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1579327" y="1101392"/>
        <a:ext cx="1080196" cy="946855"/>
      </dsp:txXfrm>
    </dsp:sp>
    <dsp:sp modelId="{2249AC58-4702-7644-8904-12805F55D4E0}">
      <dsp:nvSpPr>
        <dsp:cNvPr id="0" name=""/>
        <dsp:cNvSpPr/>
      </dsp:nvSpPr>
      <dsp:spPr>
        <a:xfrm>
          <a:off x="2421632" y="655813"/>
          <a:ext cx="203810" cy="2038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16FE7-2896-954D-ADCB-2C7C57EEDDEF}">
      <dsp:nvSpPr>
        <dsp:cNvPr id="0" name=""/>
        <dsp:cNvSpPr/>
      </dsp:nvSpPr>
      <dsp:spPr>
        <a:xfrm rot="5400000">
          <a:off x="2987646" y="416678"/>
          <a:ext cx="719053" cy="11964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39C23-815A-074B-8139-2325658FB6A3}">
      <dsp:nvSpPr>
        <dsp:cNvPr id="0" name=""/>
        <dsp:cNvSpPr/>
      </dsp:nvSpPr>
      <dsp:spPr>
        <a:xfrm>
          <a:off x="2875547" y="774170"/>
          <a:ext cx="1080196" cy="94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2011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 (Июнь)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Грант </a:t>
          </a:r>
          <a:r>
            <a:rPr lang="ru-RU" sz="1200" kern="1200" dirty="0" err="1" smtClean="0">
              <a:latin typeface="Arial" pitchFamily="34" charset="0"/>
              <a:cs typeface="Arial" pitchFamily="34" charset="0"/>
            </a:rPr>
            <a:t>Сколково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(150 млн рублей, 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Parallels Inc. 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– </a:t>
          </a:r>
          <a:r>
            <a:rPr lang="ru-RU" sz="1200" kern="1200" dirty="0" err="1" smtClean="0">
              <a:latin typeface="Arial" pitchFamily="34" charset="0"/>
              <a:cs typeface="Arial" pitchFamily="34" charset="0"/>
            </a:rPr>
            <a:t>соинвестор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проекта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2875547" y="774170"/>
        <a:ext cx="1080196" cy="946855"/>
      </dsp:txXfrm>
    </dsp:sp>
    <dsp:sp modelId="{EA49904C-B4B0-804D-B886-B40A57587B61}">
      <dsp:nvSpPr>
        <dsp:cNvPr id="0" name=""/>
        <dsp:cNvSpPr/>
      </dsp:nvSpPr>
      <dsp:spPr>
        <a:xfrm>
          <a:off x="3744004" y="328591"/>
          <a:ext cx="203810" cy="2038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035FF-8636-5941-888A-5B6E87DCA432}">
      <dsp:nvSpPr>
        <dsp:cNvPr id="0" name=""/>
        <dsp:cNvSpPr/>
      </dsp:nvSpPr>
      <dsp:spPr>
        <a:xfrm rot="5400000">
          <a:off x="4310018" y="89456"/>
          <a:ext cx="719053" cy="11964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31BB9F-43BB-054E-99AD-EFE6A046B372}">
      <dsp:nvSpPr>
        <dsp:cNvPr id="0" name=""/>
        <dsp:cNvSpPr/>
      </dsp:nvSpPr>
      <dsp:spPr>
        <a:xfrm>
          <a:off x="4243697" y="446948"/>
          <a:ext cx="1180676" cy="94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2013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Начало коммерциализации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4243697" y="446948"/>
        <a:ext cx="1180676" cy="946855"/>
      </dsp:txXfrm>
    </dsp:sp>
    <dsp:sp modelId="{1262C564-9379-49AC-AF80-34DF44A96880}">
      <dsp:nvSpPr>
        <dsp:cNvPr id="0" name=""/>
        <dsp:cNvSpPr/>
      </dsp:nvSpPr>
      <dsp:spPr>
        <a:xfrm>
          <a:off x="5066376" y="1369"/>
          <a:ext cx="203810" cy="2038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A3289-106C-4F99-8642-B658525EE280}">
      <dsp:nvSpPr>
        <dsp:cNvPr id="0" name=""/>
        <dsp:cNvSpPr/>
      </dsp:nvSpPr>
      <dsp:spPr>
        <a:xfrm rot="5400000">
          <a:off x="5632389" y="-237766"/>
          <a:ext cx="719053" cy="11964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9B093F-C96E-447A-AB2E-13CD1BE3A3D6}">
      <dsp:nvSpPr>
        <dsp:cNvPr id="0" name=""/>
        <dsp:cNvSpPr/>
      </dsp:nvSpPr>
      <dsp:spPr>
        <a:xfrm>
          <a:off x="5512361" y="119726"/>
          <a:ext cx="1080196" cy="94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2013, декабрь Подписано соглашение о партнерстве с </a:t>
          </a:r>
          <a:r>
            <a:rPr lang="en-US" sz="1200" b="1" kern="1200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Parallels Inc.,</a:t>
          </a:r>
          <a:r>
            <a:rPr lang="ru-RU" sz="1200" b="1" kern="1200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 компания </a:t>
          </a:r>
          <a:r>
            <a:rPr lang="en-US" sz="1200" b="1" kern="1200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Parallels Research </a:t>
          </a:r>
          <a:r>
            <a:rPr lang="ru-RU" sz="1200" b="1" kern="1200" dirty="0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становится Центром НИОКР Партнера </a:t>
          </a:r>
          <a:r>
            <a:rPr lang="ru-RU" sz="1200" b="1" kern="1200" dirty="0" err="1" smtClean="0">
              <a:solidFill>
                <a:srgbClr val="7DA91B"/>
              </a:solidFill>
              <a:latin typeface="Arial" pitchFamily="34" charset="0"/>
              <a:cs typeface="Arial" pitchFamily="34" charset="0"/>
            </a:rPr>
            <a:t>Сколково</a:t>
          </a:r>
          <a:endParaRPr lang="en-US" sz="1200" b="1" kern="1200" dirty="0" smtClean="0">
            <a:solidFill>
              <a:srgbClr val="7DA91B"/>
            </a:solidFill>
            <a:latin typeface="Arial" pitchFamily="34" charset="0"/>
            <a:cs typeface="Arial" pitchFamily="34" charset="0"/>
          </a:endParaRPr>
        </a:p>
      </dsp:txBody>
      <dsp:txXfrm>
        <a:off x="5512361" y="119726"/>
        <a:ext cx="1080196" cy="946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7D6B1-7D27-40B0-B0DF-CD6CEB3813CA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A460-8E69-4C28-AC8D-272B0FB36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42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B2BA37-FC5F-4726-9127-9BABCE5B3529}" type="datetimeFigureOut">
              <a:rPr lang="ru-RU"/>
              <a:pPr>
                <a:defRPr/>
              </a:pPr>
              <a:t>18.11.2014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7F3474-8507-4A44-AF1F-907D22FF8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326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BE586-10F6-4FE5-8F85-3DD289AB29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Формирование спроса – ключевое условие запуска инновационного процесса</a:t>
            </a:r>
            <a:r>
              <a:rPr lang="en-US" altLang="ru-RU" smtClean="0"/>
              <a:t>.</a:t>
            </a:r>
            <a:endParaRPr lang="ru-RU" altLang="ru-RU" smtClean="0"/>
          </a:p>
          <a:p>
            <a:r>
              <a:rPr lang="ru-RU" altLang="ru-RU" smtClean="0"/>
              <a:t>Мы оцениваем существующий на рынке (в России и за рубежом) спрос с разных позиций.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97B04-7621-4CD4-AE5A-FA6AE3DC764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!!!WORK\RIM_PN\skolkovo\08.04\prezent\ob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6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 rot="16200000">
            <a:off x="8683224" y="6324598"/>
            <a:ext cx="255588" cy="6429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627268" y="6463505"/>
            <a:ext cx="390525" cy="365125"/>
          </a:xfrm>
          <a:prstGeom prst="rect">
            <a:avLst/>
          </a:prstGeom>
        </p:spPr>
        <p:txBody>
          <a:bodyPr anchor="ctr"/>
          <a:lstStyle/>
          <a:p>
            <a:pPr algn="ctr" defTabSz="457200"/>
            <a:fld id="{48EEC2DC-D401-4105-88C5-F6435740B14B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ctr" defTabSz="457200"/>
              <a:t>‹#›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075" name="Picture 3" descr="D:\!!!WORK\RIM_PN\skolkovo\08.04\prezent\shapka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7308304" cy="1268760"/>
          </a:xfrm>
          <a:prstGeom prst="rect">
            <a:avLst/>
          </a:prstGeom>
          <a:noFill/>
        </p:spPr>
      </p:pic>
      <p:pic>
        <p:nvPicPr>
          <p:cNvPr id="3076" name="Picture 4" descr="D:\!!!WORK\RIM_PN\skolkovo\08.04\prezent\SK_IT_blu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1390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79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230379" y="188640"/>
            <a:ext cx="6936396" cy="6581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Номер слайда 18"/>
          <p:cNvSpPr>
            <a:spLocks noGrp="1"/>
          </p:cNvSpPr>
          <p:nvPr>
            <p:ph type="sldNum" sz="quarter" idx="4"/>
          </p:nvPr>
        </p:nvSpPr>
        <p:spPr>
          <a:xfrm>
            <a:off x="8419927" y="138009"/>
            <a:ext cx="556937" cy="708829"/>
          </a:xfrm>
          <a:prstGeom prst="rect">
            <a:avLst/>
          </a:prstGeom>
        </p:spPr>
        <p:txBody>
          <a:bodyPr vert="horz" lIns="64291" tIns="32146" rIns="64291" bIns="32146" rtlCol="0" anchor="ctr" anchorCtr="1"/>
          <a:lstStyle>
            <a:lvl1pPr algn="r">
              <a:defRPr sz="2000" b="1">
                <a:solidFill>
                  <a:srgbClr val="656868"/>
                </a:solidFill>
                <a:latin typeface="Calibri" pitchFamily="34" charset="0"/>
              </a:defRPr>
            </a:lvl1pPr>
          </a:lstStyle>
          <a:p>
            <a:fld id="{F00123A8-90A3-4DF5-8A64-1FF2C36C89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58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8064500" cy="8651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638550" y="6543675"/>
            <a:ext cx="1870075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2AAB-DD06-482B-8435-D5F71592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DDD7AD-566D-4523-BF30-F75467FFC9DF}" type="datetimeFigureOut">
              <a:rPr lang="ru-RU"/>
              <a:pPr>
                <a:defRPr/>
              </a:pPr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A6168-69F8-4560-9A45-5BFD74B19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836" r:id="rId2"/>
    <p:sldLayoutId id="2147483838" r:id="rId3"/>
    <p:sldLayoutId id="214748383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koil.ru/" TargetMode="External"/><Relationship Id="rId13" Type="http://schemas.openxmlformats.org/officeDocument/2006/relationships/image" Target="../media/image43.gif"/><Relationship Id="rId18" Type="http://schemas.openxmlformats.org/officeDocument/2006/relationships/image" Target="../media/image46.gif"/><Relationship Id="rId3" Type="http://schemas.openxmlformats.org/officeDocument/2006/relationships/image" Target="../media/image38.png"/><Relationship Id="rId7" Type="http://schemas.openxmlformats.org/officeDocument/2006/relationships/image" Target="../media/image40.gif"/><Relationship Id="rId12" Type="http://schemas.openxmlformats.org/officeDocument/2006/relationships/hyperlink" Target="http://www.vniineft.ru/" TargetMode="External"/><Relationship Id="rId17" Type="http://schemas.openxmlformats.org/officeDocument/2006/relationships/hyperlink" Target="http://www.tgtoil.com/" TargetMode="External"/><Relationship Id="rId2" Type="http://schemas.openxmlformats.org/officeDocument/2006/relationships/image" Target="../media/image37.png"/><Relationship Id="rId16" Type="http://schemas.openxmlformats.org/officeDocument/2006/relationships/image" Target="../media/image45.gif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sneft.ru/" TargetMode="External"/><Relationship Id="rId11" Type="http://schemas.openxmlformats.org/officeDocument/2006/relationships/image" Target="../media/image42.gif"/><Relationship Id="rId5" Type="http://schemas.openxmlformats.org/officeDocument/2006/relationships/image" Target="../media/image39.gif"/><Relationship Id="rId15" Type="http://schemas.openxmlformats.org/officeDocument/2006/relationships/hyperlink" Target="http://www.gubkin.ru/" TargetMode="External"/><Relationship Id="rId10" Type="http://schemas.openxmlformats.org/officeDocument/2006/relationships/hyperlink" Target="http://www.tnk-bp.ru/" TargetMode="External"/><Relationship Id="rId19" Type="http://schemas.openxmlformats.org/officeDocument/2006/relationships/image" Target="../media/image47.png"/><Relationship Id="rId4" Type="http://schemas.openxmlformats.org/officeDocument/2006/relationships/hyperlink" Target="http://www.gazprom.ru/" TargetMode="External"/><Relationship Id="rId9" Type="http://schemas.openxmlformats.org/officeDocument/2006/relationships/image" Target="../media/image41.gif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9.pn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tags" Target="../tags/tag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tags" Target="../tags/tag3.xml"/><Relationship Id="rId16" Type="http://schemas.openxmlformats.org/officeDocument/2006/relationships/diagramLayout" Target="../diagrams/layout3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unity.sk.ru/cfs-file.ashx/__key/communityserver-components-userfiles/00-00-00-21-44-_3F044004380441043E043504340438043D0435043D043D044B043504_+_4404300439043B044B04_/ivan-kireev-_2D00_-140.png" TargetMode="External"/><Relationship Id="rId13" Type="http://schemas.openxmlformats.org/officeDocument/2006/relationships/hyperlink" Target="http://community.sk.ru/cfs-file.ashx/__key/communityserver-components-userfiles/00-00-00-21-44-_3F044004380441043E043504340438043D0435043D043D044B043504_+_4404300439043B044B04_/nikolay-suetin-_2D00_-140.png" TargetMode="External"/><Relationship Id="rId18" Type="http://schemas.openxmlformats.org/officeDocument/2006/relationships/image" Target="../media/image18.jpeg"/><Relationship Id="rId26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diagramData" Target="../diagrams/data4.xml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17" Type="http://schemas.openxmlformats.org/officeDocument/2006/relationships/hyperlink" Target="http://community.sk.ru/cfs-file.ashx/__key/communityserver-components-userfiles/00-00-00-21-44-_3F044004380441043E043504340438043D0435043D043D044B043504_+_4404300439043B044B04_/katia-gaika-_2D00_-140.jpg" TargetMode="External"/><Relationship Id="rId25" Type="http://schemas.microsoft.com/office/2007/relationships/diagramDrawing" Target="../diagrams/drawing4.xml"/><Relationship Id="rId2" Type="http://schemas.openxmlformats.org/officeDocument/2006/relationships/hyperlink" Target="http://community.sk.ru/cfs-file.ashx/__key/communityserver-components-userfiles/00-00-00-21-44-_3F044004380441043E043504340438043D0435043D043D044B043504_+_4404300439043B044B04_/albert-yefimov-_2D00_-140.png" TargetMode="External"/><Relationship Id="rId16" Type="http://schemas.openxmlformats.org/officeDocument/2006/relationships/image" Target="../media/image17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unity.sk.ru/cfs-file.ashx/__key/communityserver-components-userfiles/00-00-00-21-44-_3F044004380441043E043504340438043D0435043D043D044B043504_+_4404300439043B044B04_/vasily-sizov-_2D00_-140.jpg" TargetMode="External"/><Relationship Id="rId11" Type="http://schemas.openxmlformats.org/officeDocument/2006/relationships/hyperlink" Target="http://community.sk.ru/cfs-file.ashx/__key/communityserver-components-userfiles/00-00-00-21-44-_3F044004380441043E043504340438043D0435043D043D044B043504_+_4404300439043B044B04_/nadezhda-matveeva-_2D00_140.png" TargetMode="External"/><Relationship Id="rId24" Type="http://schemas.openxmlformats.org/officeDocument/2006/relationships/diagramColors" Target="../diagrams/colors4.xml"/><Relationship Id="rId5" Type="http://schemas.openxmlformats.org/officeDocument/2006/relationships/image" Target="../media/image11.jpeg"/><Relationship Id="rId15" Type="http://schemas.openxmlformats.org/officeDocument/2006/relationships/hyperlink" Target="http://community.sk.ru/cfs-file.ashx/__key/communityserver-components-userfiles/00-00-00-21-44-_3F044004380441043E043504340438043D0435043D043D044B043504_+_4404300439043B044B04_/sergey-shubin-_2D00_-140.png" TargetMode="External"/><Relationship Id="rId23" Type="http://schemas.openxmlformats.org/officeDocument/2006/relationships/diagramQuickStyle" Target="../diagrams/quickStyle4.xml"/><Relationship Id="rId10" Type="http://schemas.openxmlformats.org/officeDocument/2006/relationships/image" Target="../media/image14.jpeg"/><Relationship Id="rId19" Type="http://schemas.openxmlformats.org/officeDocument/2006/relationships/hyperlink" Target="http://community.sk.ru/cfs-file.ashx/__key/communityserver-components-userfiles/00-00-00-21-44-_3F044004380441043E043504340438043D0435043D043D044B043504_+_4404300439043B044B04_/igor-bogachev-_2D00_-140.jpg" TargetMode="External"/><Relationship Id="rId4" Type="http://schemas.openxmlformats.org/officeDocument/2006/relationships/hyperlink" Target="http://community.sk.ru/cfs-file.ashx/__key/communityserver-components-userfiles/00-00-00-21-44-_3F044004380441043E043504340438043D0435043D043D044B043504_+_4404300439043B044B04_/sergey-khodakov-_2D00_-140.jpg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hyperlink" Target="http://community.sk.ru/foundation/itc/md/?sklang=ru" TargetMode="External"/><Relationship Id="rId21" Type="http://schemas.openxmlformats.org/officeDocument/2006/relationships/image" Target="../media/image34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20" Type="http://schemas.openxmlformats.org/officeDocument/2006/relationships/hyperlink" Target="http://dldtelaviv.com/" TargetMode="External"/><Relationship Id="rId1" Type="http://schemas.openxmlformats.org/officeDocument/2006/relationships/tags" Target="../tags/tag6.xml"/><Relationship Id="rId6" Type="http://schemas.openxmlformats.org/officeDocument/2006/relationships/diagramLayout" Target="../diagrams/layout5.xml"/><Relationship Id="rId11" Type="http://schemas.openxmlformats.org/officeDocument/2006/relationships/hyperlink" Target="http://community.sk.ru/press/events/contests/robotics/" TargetMode="External"/><Relationship Id="rId5" Type="http://schemas.openxmlformats.org/officeDocument/2006/relationships/diagramData" Target="../diagrams/data5.xml"/><Relationship Id="rId15" Type="http://schemas.openxmlformats.org/officeDocument/2006/relationships/hyperlink" Target="http://community.sk.ru/events/2034.aspx" TargetMode="External"/><Relationship Id="rId23" Type="http://schemas.openxmlformats.org/officeDocument/2006/relationships/image" Target="../media/image36.png"/><Relationship Id="rId10" Type="http://schemas.openxmlformats.org/officeDocument/2006/relationships/image" Target="../media/image26.jpeg"/><Relationship Id="rId19" Type="http://schemas.openxmlformats.org/officeDocument/2006/relationships/image" Target="../media/image33.jpeg"/><Relationship Id="rId4" Type="http://schemas.openxmlformats.org/officeDocument/2006/relationships/image" Target="../media/image25.png"/><Relationship Id="rId9" Type="http://schemas.microsoft.com/office/2007/relationships/diagramDrawing" Target="../diagrams/drawing5.xml"/><Relationship Id="rId14" Type="http://schemas.openxmlformats.org/officeDocument/2006/relationships/image" Target="../media/image29.png"/><Relationship Id="rId22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717032"/>
            <a:ext cx="9144000" cy="1944216"/>
          </a:xfrm>
          <a:prstGeom prst="rect">
            <a:avLst/>
          </a:prstGeom>
          <a:solidFill>
            <a:srgbClr val="003399">
              <a:alpha val="40784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827584" y="6237312"/>
            <a:ext cx="7704856" cy="3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>
                <a:srgbClr val="2992BE"/>
              </a:buClr>
              <a:buSzPct val="100000"/>
              <a:buFont typeface="Arial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MS PGothic" pitchFamily="34" charset="-128"/>
              </a:rPr>
              <a:t>201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a typeface="MS PGothic" pitchFamily="34" charset="-128"/>
              </a:rPr>
              <a:t>4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MS PGothic" pitchFamily="34" charset="-128"/>
              </a:rPr>
              <a:t> г.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2051" name="Picture 3" descr="D:\!!!WORK\RIM_PN\skolkovo\08.04\prezent\SK_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1"/>
            <a:ext cx="1509067" cy="108012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39552" y="3356992"/>
            <a:ext cx="82089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 информационных и компьютерных технологий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</a:t>
            </a:r>
            <a:r>
              <a:rPr lang="ru-RU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Сколково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238" y="404664"/>
            <a:ext cx="677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Требования и отчетность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3865" y="1384032"/>
            <a:ext cx="4176464" cy="2055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600" b="1" dirty="0">
                <a:latin typeface="+mn-lt"/>
                <a:cs typeface="Helvetica" pitchFamily="34" charset="0"/>
              </a:rPr>
              <a:t>Отчетность: </a:t>
            </a:r>
            <a:endParaRPr lang="ru-RU" sz="1600" b="1" dirty="0" smtClean="0">
              <a:latin typeface="+mn-lt"/>
              <a:cs typeface="Helvetica" pitchFamily="34" charset="0"/>
            </a:endParaRP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endParaRPr lang="ru-RU" sz="1400" b="1" dirty="0" smtClean="0">
              <a:latin typeface="+mn-lt"/>
              <a:cs typeface="Helvetica" pitchFamily="34" charset="0"/>
            </a:endParaRP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endParaRPr lang="ru-RU" sz="1400" b="1" dirty="0">
              <a:latin typeface="+mn-lt"/>
              <a:cs typeface="Helvetica" pitchFamily="34" charset="0"/>
            </a:endParaRP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Helvetica" pitchFamily="34" charset="0"/>
              </a:rPr>
              <a:t>Ежеквартально 4 количественных показателя: персонал, финансирование, выручка, количество заявок на </a:t>
            </a:r>
            <a:r>
              <a:rPr lang="en-US" sz="1400" dirty="0">
                <a:latin typeface="+mn-lt"/>
                <a:cs typeface="Helvetica" pitchFamily="34" charset="0"/>
              </a:rPr>
              <a:t>IP</a:t>
            </a:r>
            <a:endParaRPr lang="ru-RU" sz="1400" dirty="0">
              <a:latin typeface="+mn-lt"/>
              <a:cs typeface="Helvetica" pitchFamily="34" charset="0"/>
            </a:endParaRP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Helvetica" pitchFamily="34" charset="0"/>
              </a:rPr>
              <a:t>Годовой отчет 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Helvetica" pitchFamily="34" charset="0"/>
              </a:rPr>
              <a:t>Отчет об исследовательской 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1" y="1384032"/>
            <a:ext cx="4320480" cy="5079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445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err="1">
                <a:latin typeface="+mn-lt"/>
              </a:rPr>
              <a:t>Стартап</a:t>
            </a:r>
            <a:r>
              <a:rPr lang="ru-RU" sz="1600" b="1" dirty="0">
                <a:latin typeface="+mn-lt"/>
              </a:rPr>
              <a:t> – Участник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endParaRPr lang="ru-RU" sz="1400" b="1" dirty="0"/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Helvetica" pitchFamily="34" charset="0"/>
              </a:rPr>
              <a:t>Ведение активной исследовательской деятельности в соответствии с одобренным при получении статуса участника направлением и </a:t>
            </a:r>
            <a:r>
              <a:rPr lang="en-US" sz="1400" dirty="0" smtClean="0">
                <a:latin typeface="+mn-lt"/>
                <a:cs typeface="Helvetica" pitchFamily="34" charset="0"/>
              </a:rPr>
              <a:t>R&amp;D</a:t>
            </a:r>
            <a:r>
              <a:rPr lang="ru-RU" sz="1400" dirty="0" smtClean="0">
                <a:latin typeface="+mn-lt"/>
                <a:cs typeface="Helvetica" pitchFamily="34" charset="0"/>
              </a:rPr>
              <a:t> планом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Helvetica" pitchFamily="34" charset="0"/>
              </a:rPr>
              <a:t>Подтверждаемая </a:t>
            </a:r>
            <a:r>
              <a:rPr lang="ru-RU" sz="1400" dirty="0" err="1" smtClean="0">
                <a:latin typeface="+mn-lt"/>
                <a:cs typeface="Helvetica" pitchFamily="34" charset="0"/>
              </a:rPr>
              <a:t>инновационность</a:t>
            </a:r>
            <a:r>
              <a:rPr lang="ru-RU" sz="1400" dirty="0" smtClean="0">
                <a:latin typeface="+mn-lt"/>
                <a:cs typeface="Helvetica" pitchFamily="34" charset="0"/>
              </a:rPr>
              <a:t> (</a:t>
            </a:r>
            <a:r>
              <a:rPr lang="ru-RU" sz="1400" dirty="0">
                <a:latin typeface="+mn-lt"/>
                <a:cs typeface="Helvetica" pitchFamily="34" charset="0"/>
              </a:rPr>
              <a:t>регистрируемые объекты ИС)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Helvetica" pitchFamily="34" charset="0"/>
              </a:rPr>
              <a:t>Коммерческий успех </a:t>
            </a:r>
            <a:r>
              <a:rPr lang="ru-RU" sz="1400" dirty="0" smtClean="0">
                <a:latin typeface="+mn-lt"/>
                <a:cs typeface="Helvetica" pitchFamily="34" charset="0"/>
              </a:rPr>
              <a:t>(выход на безубыточность, рост </a:t>
            </a:r>
            <a:r>
              <a:rPr lang="ru-RU" sz="1400" dirty="0">
                <a:latin typeface="+mn-lt"/>
                <a:cs typeface="Helvetica" pitchFamily="34" charset="0"/>
              </a:rPr>
              <a:t>выручки)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Helvetica" pitchFamily="34" charset="0"/>
              </a:rPr>
              <a:t>Рост среднесписочной численности персонала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Helvetica" pitchFamily="34" charset="0"/>
              </a:rPr>
              <a:t>Активное привлечение финансирования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Helvetica" pitchFamily="34" charset="0"/>
              </a:rPr>
              <a:t>Готовность </a:t>
            </a:r>
            <a:r>
              <a:rPr lang="ru-RU" sz="1400" dirty="0">
                <a:latin typeface="+mn-lt"/>
                <a:cs typeface="Helvetica" pitchFamily="34" charset="0"/>
              </a:rPr>
              <a:t>к размещению на территории </a:t>
            </a:r>
            <a:r>
              <a:rPr lang="ru-RU" sz="1400" dirty="0" err="1" smtClean="0">
                <a:latin typeface="+mn-lt"/>
                <a:cs typeface="Helvetica" pitchFamily="34" charset="0"/>
              </a:rPr>
              <a:t>Сколково</a:t>
            </a:r>
            <a:r>
              <a:rPr lang="ru-RU" sz="1400" dirty="0" smtClean="0">
                <a:latin typeface="+mn-lt"/>
                <a:cs typeface="Helvetica" pitchFamily="34" charset="0"/>
              </a:rPr>
              <a:t> </a:t>
            </a:r>
            <a:r>
              <a:rPr lang="ru-RU" sz="1400" dirty="0">
                <a:latin typeface="+mn-lt"/>
                <a:cs typeface="Helvetica" pitchFamily="34" charset="0"/>
              </a:rPr>
              <a:t>с </a:t>
            </a:r>
            <a:r>
              <a:rPr lang="ru-RU" sz="1400" dirty="0" smtClean="0">
                <a:latin typeface="+mn-lt"/>
                <a:cs typeface="Helvetica" pitchFamily="34" charset="0"/>
              </a:rPr>
              <a:t>2016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Helvetica" pitchFamily="34" charset="0"/>
              </a:rPr>
              <a:t>Своевременная сдача отчетности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Helvetica" pitchFamily="34" charset="0"/>
              </a:rPr>
              <a:t>Своевременная актуализация </a:t>
            </a:r>
            <a:r>
              <a:rPr lang="en-US" sz="1400" dirty="0" smtClean="0">
                <a:latin typeface="+mn-lt"/>
                <a:cs typeface="Helvetica" pitchFamily="34" charset="0"/>
              </a:rPr>
              <a:t>R&amp;D</a:t>
            </a:r>
            <a:r>
              <a:rPr lang="ru-RU" sz="1400" dirty="0" smtClean="0">
                <a:latin typeface="+mn-lt"/>
                <a:cs typeface="Helvetica" pitchFamily="34" charset="0"/>
              </a:rPr>
              <a:t> плана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Helvetica" pitchFamily="34" charset="0"/>
              </a:rPr>
              <a:t>Своевременное прохождение экспертизы при инициации альтернативных направлений </a:t>
            </a:r>
            <a:r>
              <a:rPr lang="en-US" sz="1400" dirty="0" smtClean="0">
                <a:latin typeface="+mn-lt"/>
                <a:cs typeface="Helvetica" pitchFamily="34" charset="0"/>
              </a:rPr>
              <a:t>R&amp;D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8916" y="3645024"/>
            <a:ext cx="4176464" cy="1320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600" b="1" dirty="0" smtClean="0">
                <a:latin typeface="+mn-lt"/>
                <a:cs typeface="Helvetica" pitchFamily="34" charset="0"/>
              </a:rPr>
              <a:t>Отчетность по грантам: </a:t>
            </a: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endParaRPr lang="ru-RU" sz="1400" b="1" dirty="0">
              <a:latin typeface="+mn-lt"/>
              <a:cs typeface="Helvetica" pitchFamily="34" charset="0"/>
            </a:endParaRP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Helvetica" pitchFamily="34" charset="0"/>
              </a:rPr>
              <a:t>Поэтапная, в соответствии с </a:t>
            </a:r>
            <a:r>
              <a:rPr lang="ru-RU" sz="1400" dirty="0" err="1">
                <a:latin typeface="+mn-lt"/>
                <a:cs typeface="Helvetica" pitchFamily="34" charset="0"/>
              </a:rPr>
              <a:t>грантовым</a:t>
            </a:r>
            <a:r>
              <a:rPr lang="ru-RU" sz="1400" dirty="0">
                <a:latin typeface="+mn-lt"/>
                <a:cs typeface="Helvetica" pitchFamily="34" charset="0"/>
              </a:rPr>
              <a:t> соглашением и правилами проекта</a:t>
            </a:r>
          </a:p>
          <a:p>
            <a:pPr marL="573750" indent="-285750" defTabSz="444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Helvetica" pitchFamily="34" charset="0"/>
              </a:rPr>
              <a:t>Экспертиза отчета</a:t>
            </a:r>
          </a:p>
        </p:txBody>
      </p:sp>
    </p:spTree>
    <p:extLst>
      <p:ext uri="{BB962C8B-B14F-4D97-AF65-F5344CB8AC3E}">
        <p14:creationId xmlns:p14="http://schemas.microsoft.com/office/powerpoint/2010/main" val="38597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Кейс «</a:t>
            </a:r>
            <a:r>
              <a:rPr lang="ru-RU" sz="2000" b="1" dirty="0" err="1" smtClean="0">
                <a:solidFill>
                  <a:schemeClr val="bg1"/>
                </a:solidFill>
              </a:rPr>
              <a:t>Стартап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4168296" y="2599515"/>
            <a:ext cx="4746556" cy="16215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Уникальность решений компании по сравнению с зарубежными аналогами заключается в  существенно более высокой производительности на современных многопроцессорных системах, а также полностью интегрированном графическом интерфейсе, допускающем интерактивную работу с трехмерной моделью.</a:t>
            </a:r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239709" y="1844896"/>
            <a:ext cx="3113732" cy="64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err="1" smtClean="0"/>
              <a:t>Rock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Flow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Dynamics</a:t>
            </a:r>
            <a:r>
              <a:rPr lang="ru-RU" sz="1400" b="1" dirty="0" smtClean="0"/>
              <a:t>: </a:t>
            </a:r>
            <a:r>
              <a:rPr lang="ru-RU" sz="1400" dirty="0" err="1" smtClean="0"/>
              <a:t>tNavigator</a:t>
            </a:r>
            <a:r>
              <a:rPr lang="ru-RU" sz="1400" dirty="0" smtClean="0"/>
              <a:t> - параллельный интерактивный пакет моделирования пласта для </a:t>
            </a:r>
            <a:r>
              <a:rPr lang="ru-RU" sz="1400" dirty="0"/>
              <a:t>решения стратегических задач моделирования разработки нефтегазовых месторождений.</a:t>
            </a: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4514831" y="4282232"/>
            <a:ext cx="3203252" cy="4239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u="sng" dirty="0" smtClean="0"/>
              <a:t>Партнёры</a:t>
            </a:r>
            <a:r>
              <a:rPr lang="en-US" sz="1400" u="sng" dirty="0" smtClean="0"/>
              <a:t> </a:t>
            </a:r>
            <a:r>
              <a:rPr lang="ru-RU" sz="1400" u="sng" dirty="0" smtClean="0"/>
              <a:t>проекта</a:t>
            </a:r>
            <a:r>
              <a:rPr lang="en-US" sz="1400" u="sng" dirty="0" smtClean="0"/>
              <a:t>:</a:t>
            </a:r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en-US" sz="1400" u="sng" dirty="0" smtClean="0"/>
          </a:p>
          <a:p>
            <a:endParaRPr lang="ru-RU" sz="1400" u="sng" dirty="0"/>
          </a:p>
        </p:txBody>
      </p:sp>
      <p:sp>
        <p:nvSpPr>
          <p:cNvPr id="6" name="Текст 8"/>
          <p:cNvSpPr txBox="1">
            <a:spLocks/>
          </p:cNvSpPr>
          <p:nvPr/>
        </p:nvSpPr>
        <p:spPr>
          <a:xfrm>
            <a:off x="3427177" y="1790269"/>
            <a:ext cx="1260000" cy="6598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Г</a:t>
            </a:r>
            <a:r>
              <a:rPr lang="ru-RU" sz="1400" dirty="0" smtClean="0"/>
              <a:t>рант 28.2 млн </a:t>
            </a:r>
            <a:r>
              <a:rPr lang="ru-RU" sz="1400" dirty="0" err="1" smtClean="0"/>
              <a:t>руб</a:t>
            </a:r>
            <a:endParaRPr lang="ru-RU" sz="1400" dirty="0"/>
          </a:p>
        </p:txBody>
      </p:sp>
      <p:pic>
        <p:nvPicPr>
          <p:cNvPr id="10" name="Picture 3" descr="D:\Sk\Кластер ИТ\Документы по резидентам\Материалы резидентов\Материалы для кратких презентаций с сентября 2012\Рок Флоу Динамикс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7" y="3205306"/>
            <a:ext cx="1945685" cy="9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Sk\Кластер ИТ\Документы по резидентам\Материалы резидентов\Материалы для кратких презентаций с сентября 2012\Рок Флоу Динамикс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11" y="3140968"/>
            <a:ext cx="1945685" cy="13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Газпро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77" y="4706216"/>
            <a:ext cx="864096" cy="4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Роснефть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41" y="4639407"/>
            <a:ext cx="827025" cy="6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Лукоил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24" y="4639407"/>
            <a:ext cx="581088" cy="6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ТНК-BP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98" y="5337149"/>
            <a:ext cx="831807" cy="6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ВНИИ Нефть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28" y="5337148"/>
            <a:ext cx="796298" cy="6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http://neftegaz.ru/images/%D0%BD%D0%BE%D0%B2%D0%B0%D1%82%D1%8D%D0%BA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19" y="5410273"/>
            <a:ext cx="827584" cy="5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РГУ Нефти  и Газа им. Губкина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71" y="6149164"/>
            <a:ext cx="1839206" cy="5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TG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76" y="6133024"/>
            <a:ext cx="614935" cy="6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39709" y="1482492"/>
            <a:ext cx="8410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Участник-</a:t>
            </a:r>
            <a:r>
              <a:rPr lang="ru-RU" sz="1400" b="1" dirty="0" err="1" smtClean="0"/>
              <a:t>стартап</a:t>
            </a:r>
            <a:r>
              <a:rPr lang="ru-RU" sz="1400" b="1" dirty="0" smtClean="0"/>
              <a:t>                       Грант          </a:t>
            </a:r>
            <a:r>
              <a:rPr lang="en-US" sz="1400" b="1" dirty="0" smtClean="0"/>
              <a:t> </a:t>
            </a:r>
            <a:r>
              <a:rPr lang="ru-RU" sz="1400" b="1" dirty="0" smtClean="0"/>
              <a:t>    Нефинансовая </a:t>
            </a:r>
            <a:r>
              <a:rPr lang="ru-RU" sz="1400" b="1" dirty="0"/>
              <a:t>поддержка  </a:t>
            </a:r>
            <a:r>
              <a:rPr lang="ru-RU" sz="1400" b="1" dirty="0" smtClean="0"/>
              <a:t>        </a:t>
            </a:r>
            <a:r>
              <a:rPr lang="en-US" sz="1400" b="1" dirty="0" smtClean="0"/>
              <a:t> </a:t>
            </a:r>
            <a:r>
              <a:rPr lang="ru-RU" sz="1400" b="1" dirty="0" smtClean="0"/>
              <a:t> Успех</a:t>
            </a:r>
            <a:r>
              <a:rPr lang="ru-RU" sz="1400" b="1" dirty="0"/>
              <a:t>!</a:t>
            </a:r>
          </a:p>
        </p:txBody>
      </p:sp>
      <p:sp>
        <p:nvSpPr>
          <p:cNvPr id="21" name="Текст 8"/>
          <p:cNvSpPr txBox="1">
            <a:spLocks/>
          </p:cNvSpPr>
          <p:nvPr/>
        </p:nvSpPr>
        <p:spPr>
          <a:xfrm>
            <a:off x="5166908" y="1790269"/>
            <a:ext cx="1260000" cy="6598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Roadshow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Привлечение партнеров</a:t>
            </a:r>
            <a:endParaRPr lang="ru-RU" sz="1400" dirty="0"/>
          </a:p>
        </p:txBody>
      </p:sp>
      <p:sp>
        <p:nvSpPr>
          <p:cNvPr id="22" name="Текст 8"/>
          <p:cNvSpPr txBox="1">
            <a:spLocks/>
          </p:cNvSpPr>
          <p:nvPr/>
        </p:nvSpPr>
        <p:spPr>
          <a:xfrm>
            <a:off x="7116222" y="1833062"/>
            <a:ext cx="1852385" cy="6598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Коммерциализация на рынке США</a:t>
            </a:r>
            <a:endParaRPr lang="ru-RU" sz="1400" dirty="0"/>
          </a:p>
        </p:txBody>
      </p:sp>
      <p:sp>
        <p:nvSpPr>
          <p:cNvPr id="23" name="Фигура, имеющая форму буквы L 22"/>
          <p:cNvSpPr/>
          <p:nvPr/>
        </p:nvSpPr>
        <p:spPr>
          <a:xfrm rot="19092238">
            <a:off x="442424" y="1332960"/>
            <a:ext cx="414737" cy="299063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699792" y="1636380"/>
            <a:ext cx="6536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19664" y="1636380"/>
            <a:ext cx="46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282778" y="1636380"/>
            <a:ext cx="3810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241407" y="4509120"/>
            <a:ext cx="3578866" cy="2244730"/>
            <a:chOff x="173150" y="457200"/>
            <a:chExt cx="8839200" cy="5524500"/>
          </a:xfrm>
        </p:grpSpPr>
        <p:pic>
          <p:nvPicPr>
            <p:cNvPr id="8" name="Picture 4"/>
            <p:cNvPicPr>
              <a:picLocks noGrp="1"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9"/>
            <a:stretch>
              <a:fillRect/>
            </a:stretch>
          </p:blipFill>
          <p:spPr bwMode="auto">
            <a:xfrm>
              <a:off x="173150" y="457200"/>
              <a:ext cx="8839200" cy="5524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9" t="8418" r="2632" b="19186"/>
            <a:stretch>
              <a:fillRect/>
            </a:stretch>
          </p:blipFill>
          <p:spPr>
            <a:xfrm>
              <a:off x="4217037" y="613425"/>
              <a:ext cx="2667001" cy="16668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1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79712" y="260350"/>
            <a:ext cx="6912768" cy="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Партнер.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реимущества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1340769"/>
            <a:ext cx="8712968" cy="5112568"/>
            <a:chOff x="179512" y="1212052"/>
            <a:chExt cx="8712968" cy="5366777"/>
          </a:xfrm>
        </p:grpSpPr>
        <p:sp>
          <p:nvSpPr>
            <p:cNvPr id="8" name="Скругленный прямоугольник 7"/>
            <p:cNvSpPr/>
            <p:nvPr/>
          </p:nvSpPr>
          <p:spPr>
            <a:xfrm rot="16200000">
              <a:off x="-382168" y="1773732"/>
              <a:ext cx="2072932" cy="949572"/>
            </a:xfrm>
            <a:prstGeom prst="roundRect">
              <a:avLst>
                <a:gd name="adj" fmla="val 6290"/>
              </a:avLst>
            </a:prstGeom>
            <a:solidFill>
              <a:srgbClr val="7DA91B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HelveticaNeueCyr-Heavy"/>
                </a:rPr>
                <a:t>Преимущества экосистемы</a:t>
              </a:r>
              <a:endParaRPr lang="ru-RU" sz="1400" b="1" dirty="0">
                <a:solidFill>
                  <a:schemeClr val="bg1"/>
                </a:solidFill>
                <a:latin typeface="HelveticaNeueCyr-Heavy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259632" y="1212052"/>
              <a:ext cx="7632847" cy="2072932"/>
            </a:xfrm>
            <a:prstGeom prst="roundRect">
              <a:avLst>
                <a:gd name="adj" fmla="val 3924"/>
              </a:avLst>
            </a:prstGeom>
            <a:solidFill>
              <a:schemeClr val="bg2">
                <a:lumMod val="95000"/>
              </a:schemeClr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Доступ к инновационным технологиям, прошедшим экспертизу: возможность тестирования, совместного развития, приобретения</a:t>
              </a: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Возможность взаимодействия с другими участниками экосистемы в разных тех. направлениях (обмен опытом, синергия решений, влияние на формирование рынка)</a:t>
              </a: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Персональный проектный </a:t>
              </a:r>
              <a:r>
                <a:rPr lang="ru-RU" sz="1400" dirty="0" smtClean="0">
                  <a:solidFill>
                    <a:schemeClr val="tx1"/>
                  </a:solidFill>
                  <a:cs typeface="Helvetica" pitchFamily="34" charset="0"/>
                </a:rPr>
                <a:t>менеджер: информационная поддержка</a:t>
              </a:r>
              <a:endParaRPr lang="ru-RU" sz="1400" dirty="0">
                <a:solidFill>
                  <a:schemeClr val="tx1"/>
                </a:solidFill>
                <a:cs typeface="Helvetica" pitchFamily="34" charset="0"/>
              </a:endParaRP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Возможность целевого выбора проектов по интересующим направлениям (организация конкурсов среди </a:t>
              </a:r>
              <a:r>
                <a:rPr lang="ru-RU" sz="1400" dirty="0" err="1">
                  <a:solidFill>
                    <a:schemeClr val="tx1"/>
                  </a:solidFill>
                  <a:cs typeface="Helvetica" pitchFamily="34" charset="0"/>
                </a:rPr>
                <a:t>стартапов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)</a:t>
              </a: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Кадры: доступ к квалифицированным научно-техническим кадрам</a:t>
              </a: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Возможность для сотрудников жить и работать в инновационном городе в своей профессиональной среде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48155" y="3483930"/>
              <a:ext cx="1224137" cy="949572"/>
            </a:xfrm>
            <a:prstGeom prst="roundRect">
              <a:avLst>
                <a:gd name="adj" fmla="val 6290"/>
              </a:avLst>
            </a:prstGeom>
            <a:solidFill>
              <a:srgbClr val="7DA91B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HelveticaNeueCyr-Heavy"/>
                </a:rPr>
                <a:t>Финансовая поддержка</a:t>
              </a:r>
              <a:endParaRPr lang="ru-RU" sz="1200" b="1" dirty="0">
                <a:solidFill>
                  <a:schemeClr val="bg1"/>
                </a:solidFill>
                <a:latin typeface="HelveticaNeueCyr-Heavy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259631" y="3356992"/>
              <a:ext cx="7632848" cy="1224136"/>
            </a:xfrm>
            <a:prstGeom prst="roundRect">
              <a:avLst>
                <a:gd name="adj" fmla="val 3924"/>
              </a:avLst>
            </a:prstGeom>
            <a:solidFill>
              <a:schemeClr val="bg2">
                <a:lumMod val="95000"/>
              </a:schemeClr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Возможность экономически выгодного размещения Центров НИОКР (налоговые и таможенные </a:t>
              </a:r>
              <a:r>
                <a:rPr lang="ru-RU" sz="1400" dirty="0" smtClean="0">
                  <a:solidFill>
                    <a:schemeClr val="tx1"/>
                  </a:solidFill>
                  <a:cs typeface="Helvetica" pitchFamily="34" charset="0"/>
                </a:rPr>
                <a:t>льготы) </a:t>
              </a:r>
              <a:endParaRPr lang="ru-RU" sz="1400" dirty="0">
                <a:solidFill>
                  <a:schemeClr val="tx1"/>
                </a:solidFill>
                <a:cs typeface="Helvetica" pitchFamily="34" charset="0"/>
              </a:endParaRP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Возможность экономически эффективно размещать заказы среди </a:t>
              </a:r>
              <a:r>
                <a:rPr lang="ru-RU" sz="1400" dirty="0" err="1">
                  <a:solidFill>
                    <a:schemeClr val="tx1"/>
                  </a:solidFill>
                  <a:cs typeface="Helvetica" pitchFamily="34" charset="0"/>
                </a:rPr>
                <a:t>стартапов</a:t>
              </a:r>
              <a:endParaRPr lang="ru-RU" sz="1400" dirty="0">
                <a:solidFill>
                  <a:schemeClr val="tx1"/>
                </a:solidFill>
                <a:cs typeface="Helvetica" pitchFamily="34" charset="0"/>
              </a:endParaRP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Снижение затрат при проведении мероприятий и продвижении разработок на рынок</a:t>
              </a: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Возможность участвовать в развитии инфраструктуры </a:t>
              </a:r>
              <a:r>
                <a:rPr lang="ru-RU" sz="1400" dirty="0" err="1">
                  <a:solidFill>
                    <a:schemeClr val="tx1"/>
                  </a:solidFill>
                  <a:cs typeface="Helvetica" pitchFamily="34" charset="0"/>
                </a:rPr>
                <a:t>Сколково</a:t>
              </a:r>
              <a:endParaRPr lang="ru-RU" sz="14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 rot="16200000">
              <a:off x="-300025" y="5143794"/>
              <a:ext cx="1920498" cy="949572"/>
            </a:xfrm>
            <a:prstGeom prst="roundRect">
              <a:avLst>
                <a:gd name="adj" fmla="val 6290"/>
              </a:avLst>
            </a:prstGeom>
            <a:solidFill>
              <a:srgbClr val="7DA91B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HelveticaNeueCyr-Heavy"/>
                </a:rPr>
                <a:t>Нефинансовая </a:t>
              </a:r>
              <a:r>
                <a:rPr lang="ru-RU" sz="1400" b="1" dirty="0">
                  <a:solidFill>
                    <a:schemeClr val="bg1"/>
                  </a:solidFill>
                  <a:latin typeface="HelveticaNeueCyr-Heavy"/>
                </a:rPr>
                <a:t>поддержка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259632" y="4653136"/>
              <a:ext cx="7632848" cy="1925693"/>
            </a:xfrm>
            <a:prstGeom prst="roundRect">
              <a:avLst>
                <a:gd name="adj" fmla="val 3924"/>
              </a:avLst>
            </a:prstGeom>
            <a:solidFill>
              <a:schemeClr val="bg2">
                <a:lumMod val="95000"/>
              </a:schemeClr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cs typeface="Helvetica" pitchFamily="34" charset="0"/>
                </a:rPr>
                <a:t>Доступ; 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льготные услуги ЦИС, Технопарка, центров коллективного пользования</a:t>
              </a:r>
              <a:r>
                <a:rPr lang="en-US" sz="1400" dirty="0">
                  <a:solidFill>
                    <a:schemeClr val="tx1"/>
                  </a:solidFill>
                  <a:cs typeface="Helvetica" pitchFamily="34" charset="0"/>
                </a:rPr>
                <a:t>, 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центра обработки данных</a:t>
              </a:r>
              <a:r>
                <a:rPr lang="en-US" sz="1400" dirty="0">
                  <a:solidFill>
                    <a:schemeClr val="tx1"/>
                  </a:solidFill>
                  <a:cs typeface="Helvetica" pitchFamily="34" charset="0"/>
                </a:rPr>
                <a:t>, 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центра </a:t>
              </a:r>
              <a:r>
                <a:rPr lang="ru-RU" sz="1400" dirty="0" err="1">
                  <a:solidFill>
                    <a:schemeClr val="tx1"/>
                  </a:solidFill>
                  <a:cs typeface="Helvetica" pitchFamily="34" charset="0"/>
                </a:rPr>
                <a:t>прототипирования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  <a:cs typeface="Helvetica" pitchFamily="34" charset="0"/>
                </a:rPr>
                <a:t>Возможность 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создания совместно со </a:t>
              </a:r>
              <a:r>
                <a:rPr lang="ru-RU" sz="1400" dirty="0" err="1">
                  <a:solidFill>
                    <a:schemeClr val="tx1"/>
                  </a:solidFill>
                  <a:cs typeface="Helvetica" pitchFamily="34" charset="0"/>
                </a:rPr>
                <a:t>Сколтех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 исследовательской лаборатории</a:t>
              </a: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Лаборатории </a:t>
              </a:r>
              <a:r>
                <a:rPr lang="ru-RU" sz="1400" dirty="0" err="1">
                  <a:solidFill>
                    <a:schemeClr val="tx1"/>
                  </a:solidFill>
                  <a:cs typeface="Helvetica" pitchFamily="34" charset="0"/>
                </a:rPr>
                <a:t>Сколтеха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: возможность использования для решения корпоративных задач</a:t>
              </a: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cs typeface="Helvetica" pitchFamily="34" charset="0"/>
                </a:rPr>
                <a:t>PR/GR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 ресурс: возможность использования бренда </a:t>
              </a:r>
              <a:r>
                <a:rPr lang="ru-RU" sz="1400" dirty="0" err="1">
                  <a:solidFill>
                    <a:schemeClr val="tx1"/>
                  </a:solidFill>
                  <a:cs typeface="Helvetica" pitchFamily="34" charset="0"/>
                </a:rPr>
                <a:t>Сколково</a:t>
              </a: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 и проведения совместных мероприятий (существенная экономия затрат для партнера</a:t>
              </a:r>
              <a:r>
                <a:rPr lang="ru-RU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ru-RU" sz="1400" dirty="0">
                <a:solidFill>
                  <a:schemeClr val="tx1"/>
                </a:solidFill>
                <a:cs typeface="Helvetica" pitchFamily="34" charset="0"/>
              </a:endParaRP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Возможность получения научных консультаций</a:t>
              </a:r>
            </a:p>
            <a:p>
              <a:pPr marL="171450" indent="-171450" defTabSz="444500">
                <a:lnSpc>
                  <a:spcPct val="90000"/>
                </a:lnSpc>
                <a:spcBef>
                  <a:spcPts val="0"/>
                </a:spcBef>
                <a:buClr>
                  <a:srgbClr val="4069B2"/>
                </a:buClr>
                <a:buSzPct val="16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cs typeface="Helvetica" pitchFamily="34" charset="0"/>
                </a:rPr>
                <a:t>Услуги таможенного </a:t>
              </a:r>
              <a:r>
                <a:rPr lang="ru-RU" sz="1400" dirty="0" smtClean="0">
                  <a:solidFill>
                    <a:schemeClr val="tx1"/>
                  </a:solidFill>
                  <a:cs typeface="Helvetica" pitchFamily="34" charset="0"/>
                </a:rPr>
                <a:t>оформления</a:t>
              </a:r>
              <a:endParaRPr lang="ru-RU" sz="14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1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051720" y="260350"/>
            <a:ext cx="6840760" cy="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Партнер. Процесс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86829"/>
              </p:ext>
            </p:extLst>
          </p:nvPr>
        </p:nvGraphicFramePr>
        <p:xfrm>
          <a:off x="104775" y="1340768"/>
          <a:ext cx="6840691" cy="3463060"/>
        </p:xfrm>
        <a:graphic>
          <a:graphicData uri="http://schemas.openxmlformats.org/drawingml/2006/table">
            <a:tbl>
              <a:tblPr/>
              <a:tblGrid>
                <a:gridCol w="2016204"/>
                <a:gridCol w="288029"/>
                <a:gridCol w="1944196"/>
                <a:gridCol w="288029"/>
                <a:gridCol w="2016204"/>
                <a:gridCol w="288029"/>
              </a:tblGrid>
              <a:tr h="534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Соискатель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(потенциальный Партнер)</a:t>
                      </a:r>
                    </a:p>
                  </a:txBody>
                  <a:tcPr marL="91434" marR="91434" marT="45681" marB="4568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681" marB="4568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Кластер</a:t>
                      </a:r>
                    </a:p>
                  </a:txBody>
                  <a:tcPr marL="91434" marR="91434" marT="45681" marB="4568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681" marB="4568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Правление Фонда</a:t>
                      </a:r>
                    </a:p>
                  </a:txBody>
                  <a:tcPr marL="91434" marR="91434" marT="45681" marB="4568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681" marB="4568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Определяет формат размещения НИОКР Центра в Сколково: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Направления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Персонал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Инвестиции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готовит проект соглашения и презентацию-обоснование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95" marR="89995" marT="107911" marB="467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95" marR="89995" marT="107911" marB="46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Первоначально определяет целесообразность и формат размещения НИОКР Центра в Сколково и выносит вопрос о подписании соглашения и предоставлении статуса Партнера на Правление</a:t>
                      </a:r>
                    </a:p>
                  </a:txBody>
                  <a:tcPr marL="89995" marR="89995" marT="107911" marB="467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95" marR="89995" marT="107911" marB="46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Принимает решение о возможности подписания Соглашения и предоставления статуса Партнер и дополнительного статуса Ключевой партнер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95" marR="89995" marT="107911" marB="467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95" marR="89995" marT="107911" marB="46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347864" y="5357416"/>
            <a:ext cx="38165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7950" indent="-1079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ru-RU" sz="1400" b="1" dirty="0" smtClean="0"/>
              <a:t>Статус «Партнер»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(Ключевой Партнер) = право  разместить Центр НИОКР в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Сколково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400" b="1" dirty="0" smtClean="0"/>
              <a:t>Налоговые льготы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условии соблюдения формальных требований к документам Центра НИОКР предоставляются по заявке Партнера без дополнительной экспертизы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486275" y="4581128"/>
            <a:ext cx="237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Соглашение о создании Центра НИОКР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4572000" y="5084366"/>
            <a:ext cx="2160588" cy="266700"/>
          </a:xfrm>
          <a:prstGeom prst="triangle">
            <a:avLst/>
          </a:prstGeom>
          <a:solidFill>
            <a:srgbClr val="A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3323397" y="1044663"/>
            <a:ext cx="323474" cy="675525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99792" y="4676274"/>
            <a:ext cx="165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r>
              <a:rPr lang="ru-RU" dirty="0" smtClean="0"/>
              <a:t> 14 дней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318108"/>
            <a:ext cx="3024336" cy="101874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latin typeface="+mn-lt"/>
              </a:rPr>
              <a:t>Получение статуса Участника Центром НИОКР:</a:t>
            </a:r>
          </a:p>
          <a:p>
            <a:pPr marL="177800" indent="-177800" defTabSz="444500">
              <a:lnSpc>
                <a:spcPct val="90000"/>
              </a:lnSpc>
              <a:spcAft>
                <a:spcPct val="35000"/>
              </a:spcAft>
              <a:buFont typeface="+mj-lt"/>
              <a:buAutoNum type="arabicPeriod"/>
            </a:pPr>
            <a:r>
              <a:rPr lang="ru-RU" sz="1400" dirty="0">
                <a:latin typeface="+mn-lt"/>
              </a:rPr>
              <a:t>Экспертиза ПД и Кластера</a:t>
            </a:r>
          </a:p>
          <a:p>
            <a:pPr marL="177800" indent="-177800" defTabSz="444500">
              <a:lnSpc>
                <a:spcPct val="90000"/>
              </a:lnSpc>
              <a:spcAft>
                <a:spcPct val="35000"/>
              </a:spcAft>
              <a:buFont typeface="+mj-lt"/>
              <a:buAutoNum type="arabicPeriod"/>
            </a:pPr>
            <a:r>
              <a:rPr lang="ru-RU" sz="1400" dirty="0">
                <a:latin typeface="+mn-lt"/>
              </a:rPr>
              <a:t>Получение статуса Участника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6444044"/>
            <a:ext cx="165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r>
              <a:rPr lang="ru-RU" dirty="0" smtClean="0"/>
              <a:t> 7 дней</a:t>
            </a:r>
            <a:endParaRPr lang="ru-RU" dirty="0"/>
          </a:p>
        </p:txBody>
      </p:sp>
      <p:sp>
        <p:nvSpPr>
          <p:cNvPr id="3" name="6-конечная звезда 2"/>
          <p:cNvSpPr/>
          <p:nvPr/>
        </p:nvSpPr>
        <p:spPr>
          <a:xfrm>
            <a:off x="6758831" y="1782738"/>
            <a:ext cx="2232248" cy="2592288"/>
          </a:xfrm>
          <a:prstGeom prst="star6">
            <a:avLst>
              <a:gd name="adj" fmla="val 35482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Возможность размещения на территории  </a:t>
            </a:r>
            <a:r>
              <a:rPr lang="ru-RU" sz="1400" dirty="0" err="1" smtClean="0"/>
              <a:t>Сколково</a:t>
            </a:r>
            <a:r>
              <a:rPr lang="ru-RU" sz="1400" dirty="0" smtClean="0"/>
              <a:t> и интеграции в экосистему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6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051720" y="260350"/>
            <a:ext cx="6840346" cy="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Ожидания от участия в Экосистеме и отчетность (Партнер и Центр НИОКР Партнера)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517059"/>
            <a:ext cx="4324341" cy="4648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28800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Партнер</a:t>
            </a:r>
          </a:p>
          <a:p>
            <a:pPr marL="288000" defTabSz="4445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1. Интеграция 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Экосистему</a:t>
            </a: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endParaRPr lang="en-US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Участие в образовательных программах</a:t>
            </a: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  <a:cs typeface="Helvetica" pitchFamily="34" charset="0"/>
              </a:rPr>
              <a:t>Менторство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cs typeface="Helvetica" pitchFamily="34" charset="0"/>
              </a:rPr>
              <a:t>стартапов</a:t>
            </a: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Акселерационные программы для </a:t>
            </a:r>
            <a:r>
              <a:rPr lang="ru-RU" sz="1400" dirty="0" err="1" smtClean="0">
                <a:solidFill>
                  <a:schemeClr val="tx1"/>
                </a:solidFill>
                <a:cs typeface="Helvetica" pitchFamily="34" charset="0"/>
              </a:rPr>
              <a:t>стартапов</a:t>
            </a: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Льготная инфраструктура /продукты </a:t>
            </a:r>
            <a:r>
              <a:rPr lang="ru-RU" sz="1400" dirty="0" err="1" smtClean="0">
                <a:solidFill>
                  <a:schemeClr val="tx1"/>
                </a:solidFill>
                <a:cs typeface="Helvetica" pitchFamily="34" charset="0"/>
              </a:rPr>
              <a:t>стартапам</a:t>
            </a: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Отраслевые конкурсы</a:t>
            </a: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Инвестиции / покупка </a:t>
            </a:r>
            <a:r>
              <a:rPr lang="ru-RU" sz="1400" dirty="0" err="1">
                <a:solidFill>
                  <a:schemeClr val="tx1"/>
                </a:solidFill>
                <a:cs typeface="Helvetica" pitchFamily="34" charset="0"/>
              </a:rPr>
              <a:t>стартапов</a:t>
            </a: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Заказ разработок резидентов</a:t>
            </a: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Тестирование/внедрение разработок резидентов</a:t>
            </a:r>
            <a:endParaRPr lang="en-US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defTabSz="4445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2. Размещение Центра НИОКР 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(подразделение Партнера или дочернее предприятие Партнера) на 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территории </a:t>
            </a:r>
            <a:r>
              <a:rPr lang="ru-RU" sz="1400" dirty="0" err="1">
                <a:solidFill>
                  <a:schemeClr val="tx1"/>
                </a:solidFill>
                <a:cs typeface="Helvetica" pitchFamily="34" charset="0"/>
              </a:rPr>
              <a:t>Сколково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 не позднее 1 января 2016</a:t>
            </a:r>
            <a:endParaRPr lang="en-US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defTabSz="4445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400" b="1" dirty="0" smtClean="0">
                <a:solidFill>
                  <a:schemeClr val="tx1"/>
                </a:solidFill>
                <a:cs typeface="Helvetica" pitchFamily="34" charset="0"/>
              </a:rPr>
              <a:t>Отчетность: 1 раз в год 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в соответствии с Партнерским соглашением</a:t>
            </a: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4567725" y="1517059"/>
            <a:ext cx="4324341" cy="4648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Центр НИОКР </a:t>
            </a:r>
            <a:r>
              <a:rPr lang="ru-RU" sz="1600" b="1" dirty="0" smtClean="0">
                <a:solidFill>
                  <a:schemeClr val="tx1"/>
                </a:solidFill>
              </a:rPr>
              <a:t>– Участник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1. Интеграция 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Экосистему</a:t>
            </a: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endParaRPr lang="en-US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Развитие инновационных технологий (регистрируемые объекты ИС)</a:t>
            </a:r>
          </a:p>
          <a:p>
            <a:pPr marL="288000" defTabSz="4445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2. Размещение 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территории </a:t>
            </a:r>
            <a:r>
              <a:rPr lang="ru-RU" sz="1400" dirty="0" err="1">
                <a:solidFill>
                  <a:schemeClr val="tx1"/>
                </a:solidFill>
                <a:cs typeface="Helvetica" pitchFamily="34" charset="0"/>
              </a:rPr>
              <a:t>Сколково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 не позднее 1 января 2016</a:t>
            </a:r>
            <a:endParaRPr lang="en-US" sz="1400" dirty="0">
              <a:solidFill>
                <a:schemeClr val="tx1"/>
              </a:solidFill>
              <a:cs typeface="Helvetica" pitchFamily="34" charset="0"/>
            </a:endParaRPr>
          </a:p>
          <a:p>
            <a:pPr marL="288000" defTabSz="4445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8000" defTabSz="4445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800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400" b="1" dirty="0" smtClean="0">
                <a:solidFill>
                  <a:schemeClr val="tx1"/>
                </a:solidFill>
                <a:cs typeface="Helvetica" pitchFamily="34" charset="0"/>
              </a:rPr>
              <a:t>Отчетность: </a:t>
            </a:r>
          </a:p>
          <a:p>
            <a:pPr marL="573750" indent="-2857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Ежеквартально 4 количественных показателя: персонал, финансирование, выручка, количество заявок на </a:t>
            </a:r>
            <a:r>
              <a:rPr lang="en-US" sz="1400" dirty="0" smtClean="0">
                <a:solidFill>
                  <a:schemeClr val="tx1"/>
                </a:solidFill>
                <a:cs typeface="Helvetica" pitchFamily="34" charset="0"/>
              </a:rPr>
              <a:t>IP</a:t>
            </a:r>
            <a:endParaRPr lang="ru-RU" sz="1400" dirty="0" smtClean="0">
              <a:solidFill>
                <a:schemeClr val="tx1"/>
              </a:solidFill>
              <a:cs typeface="Helvetica" pitchFamily="34" charset="0"/>
            </a:endParaRPr>
          </a:p>
          <a:p>
            <a:pPr marL="573750" indent="-2857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1 раз в год по упрощенной (в сравнении со </a:t>
            </a:r>
            <a:r>
              <a:rPr lang="ru-RU" sz="1400" dirty="0" err="1" smtClean="0">
                <a:solidFill>
                  <a:schemeClr val="tx1"/>
                </a:solidFill>
                <a:cs typeface="Helvetica" pitchFamily="34" charset="0"/>
              </a:rPr>
              <a:t>стартапами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) форме</a:t>
            </a: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263484" y="4705945"/>
            <a:ext cx="3265080" cy="20162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051720" y="260350"/>
            <a:ext cx="5472608" cy="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Кейс.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Из участника в Центр НИОКР Партнера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54998810"/>
              </p:ext>
            </p:extLst>
          </p:nvPr>
        </p:nvGraphicFramePr>
        <p:xfrm>
          <a:off x="2128499" y="2329523"/>
          <a:ext cx="6696744" cy="2376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Текст 4"/>
          <p:cNvSpPr txBox="1">
            <a:spLocks/>
          </p:cNvSpPr>
          <p:nvPr/>
        </p:nvSpPr>
        <p:spPr>
          <a:xfrm>
            <a:off x="323527" y="1268760"/>
            <a:ext cx="8641085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Проект: Разработка системы автоматизации облачной инфраструктуры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Участник: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Parallels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esearch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jt\Desktop\My Dropbox\work\iconvent\birge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 bwMode="auto">
          <a:xfrm>
            <a:off x="339635" y="3116851"/>
            <a:ext cx="923849" cy="12839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634" y="2012647"/>
            <a:ext cx="624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Разработка готового решения, позволяющего максимально эффективно организовать предоставление облачной инфраструктуры в аренду, с инструментами для виртуализации, автоматизации, </a:t>
            </a:r>
            <a:r>
              <a:rPr lang="ru-RU" sz="1200" dirty="0" err="1"/>
              <a:t>биллинга</a:t>
            </a:r>
            <a:r>
              <a:rPr lang="ru-RU" sz="1200" dirty="0"/>
              <a:t> и самообслуживания</a:t>
            </a:r>
          </a:p>
          <a:p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734190"/>
            <a:ext cx="3168352" cy="792088"/>
          </a:xfrm>
          <a:prstGeom prst="rect">
            <a:avLst/>
          </a:prstGeom>
          <a:solidFill>
            <a:schemeClr val="bg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Показатели: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Штат 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185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Внешнее 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финансирование: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 руб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ИС: 4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051720" y="260350"/>
            <a:ext cx="6768752" cy="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 и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сравнительный анализ возможностей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9242"/>
              </p:ext>
            </p:extLst>
          </p:nvPr>
        </p:nvGraphicFramePr>
        <p:xfrm>
          <a:off x="323528" y="1385438"/>
          <a:ext cx="8568952" cy="503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125"/>
                <a:gridCol w="1693644"/>
                <a:gridCol w="2960183"/>
              </a:tblGrid>
              <a:tr h="400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Opportunities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Стартап</a:t>
                      </a:r>
                      <a:r>
                        <a:rPr lang="ru-RU" sz="1400" dirty="0" smtClean="0"/>
                        <a:t>-Участник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Партнерство и  Центр НИОКР</a:t>
                      </a:r>
                      <a:endParaRPr lang="ru-RU" sz="1400" dirty="0"/>
                    </a:p>
                  </a:txBody>
                  <a:tcPr/>
                </a:tc>
              </a:tr>
              <a:tr h="2745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</a:t>
                      </a:r>
                      <a:r>
                        <a:rPr lang="ru-RU" sz="1200" baseline="0" dirty="0" smtClean="0"/>
                        <a:t> и таможенные льготы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                                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(для Центра НИОКР)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3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Гранты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92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Нефинансовая поддержка (интеграция и развитие)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692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Льготный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оступ к ресурсам ЦИС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692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аренды офисных площадей 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лабов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436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ведения НИОКР по различным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направлениям без дополнительной внешней экспертизы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4362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Кадры: доступ к квалифицированным научно-техническим кадрам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692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ЦИС,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Сколтех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Технопарк: льготный доступ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4362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ЦНИО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Сколтеха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возможность использования для решения корпоративных задач и создания ЦНИО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4362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стартапов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прошедшие экспертизу: возможность тестирования, приобретения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4362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ресурс: возможность использования бренда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Сколково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436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ресурс: инициативы на Индустриальном консультативном совете Фонда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Фигура, имеющая форму буквы L 19"/>
          <p:cNvSpPr/>
          <p:nvPr/>
        </p:nvSpPr>
        <p:spPr>
          <a:xfrm rot="19092238">
            <a:off x="4770124" y="1680538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9092238">
            <a:off x="6354300" y="1680537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9092238">
            <a:off x="4770723" y="2112585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9092238">
            <a:off x="4777385" y="2767451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9092238">
            <a:off x="4794318" y="3048690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19092238">
            <a:off x="6378496" y="3048690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Фигура, имеющая форму буквы L 13"/>
          <p:cNvSpPr/>
          <p:nvPr/>
        </p:nvSpPr>
        <p:spPr>
          <a:xfrm rot="19092238">
            <a:off x="6354299" y="3476056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игура, имеющая форму буквы L 14"/>
          <p:cNvSpPr/>
          <p:nvPr/>
        </p:nvSpPr>
        <p:spPr>
          <a:xfrm rot="19092238">
            <a:off x="6378501" y="3911888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Фигура, имеющая форму буквы L 15"/>
          <p:cNvSpPr/>
          <p:nvPr/>
        </p:nvSpPr>
        <p:spPr>
          <a:xfrm rot="19092238">
            <a:off x="4794319" y="3911887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Фигура, имеющая форму буквы L 16"/>
          <p:cNvSpPr/>
          <p:nvPr/>
        </p:nvSpPr>
        <p:spPr>
          <a:xfrm rot="19092238">
            <a:off x="6338561" y="4310116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Фигура, имеющая форму буквы L 17"/>
          <p:cNvSpPr/>
          <p:nvPr/>
        </p:nvSpPr>
        <p:spPr>
          <a:xfrm rot="19092238">
            <a:off x="6351268" y="4620025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Фигура, имеющая форму буквы L 18"/>
          <p:cNvSpPr/>
          <p:nvPr/>
        </p:nvSpPr>
        <p:spPr>
          <a:xfrm rot="19092238">
            <a:off x="4770119" y="4268145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Фигура, имеющая форму буквы L 20"/>
          <p:cNvSpPr/>
          <p:nvPr/>
        </p:nvSpPr>
        <p:spPr>
          <a:xfrm rot="19092238">
            <a:off x="6351266" y="5014785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Фигура, имеющая форму буквы L 21"/>
          <p:cNvSpPr/>
          <p:nvPr/>
        </p:nvSpPr>
        <p:spPr>
          <a:xfrm rot="19092238">
            <a:off x="6351269" y="5590850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Фигура, имеющая форму буквы L 22"/>
          <p:cNvSpPr/>
          <p:nvPr/>
        </p:nvSpPr>
        <p:spPr>
          <a:xfrm rot="19092238">
            <a:off x="4770121" y="5563375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Фигура, имеющая форму буквы L 23"/>
          <p:cNvSpPr/>
          <p:nvPr/>
        </p:nvSpPr>
        <p:spPr>
          <a:xfrm rot="19092238">
            <a:off x="6367008" y="5992938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Фигура, имеющая форму буквы L 24"/>
          <p:cNvSpPr/>
          <p:nvPr/>
        </p:nvSpPr>
        <p:spPr>
          <a:xfrm rot="19092238">
            <a:off x="6354302" y="2767451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Фигура, имеющая форму буквы L 25"/>
          <p:cNvSpPr/>
          <p:nvPr/>
        </p:nvSpPr>
        <p:spPr>
          <a:xfrm rot="19092238">
            <a:off x="4770726" y="2450805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Фигура, имеющая форму буквы L 26"/>
          <p:cNvSpPr/>
          <p:nvPr/>
        </p:nvSpPr>
        <p:spPr>
          <a:xfrm rot="19092238">
            <a:off x="6354302" y="2468508"/>
            <a:ext cx="414737" cy="277398"/>
          </a:xfrm>
          <a:prstGeom prst="corner">
            <a:avLst>
              <a:gd name="adj1" fmla="val 29284"/>
              <a:gd name="adj2" fmla="val 2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051720" y="260350"/>
            <a:ext cx="5544616" cy="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личной интеграции для профессионалов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86" y="1456993"/>
            <a:ext cx="80268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Ментор: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cs typeface="Helvetica" panose="020B0604020202020204" pitchFamily="34" charset="0"/>
              </a:rPr>
              <a:t>Ищет </a:t>
            </a:r>
            <a:r>
              <a:rPr lang="ru-RU" sz="1600" dirty="0">
                <a:latin typeface="+mn-lt"/>
                <a:cs typeface="Helvetica" panose="020B0604020202020204" pitchFamily="34" charset="0"/>
              </a:rPr>
              <a:t>новые инвестиционные возможности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Helvetica" panose="020B0604020202020204" pitchFamily="34" charset="0"/>
              </a:rPr>
              <a:t>Ищет новые идеи и таланты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Helvetica" panose="020B0604020202020204" pitchFamily="34" charset="0"/>
              </a:rPr>
              <a:t>Помогает начинающим предпринимателям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Helvetica" panose="020B0604020202020204" pitchFamily="34" charset="0"/>
              </a:rPr>
              <a:t>Обеспечивает доступ к новым идеям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Helvetica" panose="020B0604020202020204" pitchFamily="34" charset="0"/>
              </a:rPr>
              <a:t>Делится опытом и знаниями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Helvetica" panose="020B0604020202020204" pitchFamily="34" charset="0"/>
              </a:rPr>
              <a:t>Личный брэнд и </a:t>
            </a:r>
            <a:r>
              <a:rPr lang="en-US" sz="1600" dirty="0" smtClean="0">
                <a:latin typeface="+mn-lt"/>
                <a:cs typeface="Helvetica" panose="020B0604020202020204" pitchFamily="34" charset="0"/>
              </a:rPr>
              <a:t>PR</a:t>
            </a:r>
            <a:endParaRPr lang="ru-RU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804" y="3514943"/>
            <a:ext cx="85034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n-lt"/>
              </a:rPr>
              <a:t>Эксперт: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cs typeface="Helvetica" panose="020B0604020202020204" pitchFamily="34" charset="0"/>
              </a:rPr>
              <a:t>Получает вознаграждение за экспертизу на статус Участника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cs typeface="Helvetica" panose="020B0604020202020204" pitchFamily="34" charset="0"/>
              </a:rPr>
              <a:t>Получает вознаграждение за экспертизу на Грант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cs typeface="Helvetica" panose="020B0604020202020204" pitchFamily="34" charset="0"/>
              </a:rPr>
              <a:t>Участвует в научных дискуссиях и дискуссиях, посвященных развитию индустрии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Helvetica" panose="020B0604020202020204" pitchFamily="34" charset="0"/>
              </a:rPr>
              <a:t>Личный брэнд и </a:t>
            </a:r>
            <a:r>
              <a:rPr lang="en-US" sz="1600" dirty="0">
                <a:latin typeface="+mn-lt"/>
                <a:cs typeface="Helvetica" panose="020B0604020202020204" pitchFamily="34" charset="0"/>
              </a:rPr>
              <a:t>PR</a:t>
            </a:r>
            <a:endParaRPr lang="ru-RU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  <a:p>
            <a:endParaRPr lang="ru-RU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09" y="5099119"/>
            <a:ext cx="86283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n-lt"/>
              </a:rPr>
              <a:t>Бизнес-ангел: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Helvetica" panose="020B0604020202020204" pitchFamily="34" charset="0"/>
              </a:rPr>
              <a:t>Имеет возможность </a:t>
            </a:r>
            <a:r>
              <a:rPr lang="ru-RU" sz="1600" dirty="0" err="1">
                <a:latin typeface="+mn-lt"/>
                <a:cs typeface="Helvetica" panose="020B0604020202020204" pitchFamily="34" charset="0"/>
              </a:rPr>
              <a:t>отсматривать</a:t>
            </a:r>
            <a:r>
              <a:rPr lang="ru-RU" sz="1600" dirty="0">
                <a:latin typeface="+mn-lt"/>
                <a:cs typeface="Helvetica" panose="020B0604020202020204" pitchFamily="34" charset="0"/>
              </a:rPr>
              <a:t> лучшие инновационные возможности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Helvetica" panose="020B0604020202020204" pitchFamily="34" charset="0"/>
              </a:rPr>
              <a:t>Имеет возможность инвестировать в качественные проекты, прошедшие экспертизу, по собственному выбору</a:t>
            </a:r>
          </a:p>
          <a:p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7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051719" y="260350"/>
            <a:ext cx="5472609" cy="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дальше?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21672"/>
            <a:ext cx="4608512" cy="40318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Взаимодействие со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Сколково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интересно:</a:t>
            </a:r>
          </a:p>
          <a:p>
            <a:endParaRPr lang="ru-RU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+mn-lt"/>
              </a:rPr>
              <a:t>Изучение информации: полученный при регистрации комплект Участника (</a:t>
            </a:r>
            <a:r>
              <a:rPr lang="ru-RU" sz="1400" dirty="0" err="1" smtClean="0">
                <a:latin typeface="+mn-lt"/>
              </a:rPr>
              <a:t>флеш</a:t>
            </a:r>
            <a:r>
              <a:rPr lang="ru-RU" sz="1400" dirty="0" smtClean="0">
                <a:latin typeface="+mn-lt"/>
              </a:rPr>
              <a:t>-накопитель) содержит всю необходимую подробную информацию о </a:t>
            </a:r>
            <a:r>
              <a:rPr lang="ru-RU" sz="1400" dirty="0" err="1" smtClean="0">
                <a:latin typeface="+mn-lt"/>
              </a:rPr>
              <a:t>Сколково</a:t>
            </a:r>
            <a:r>
              <a:rPr lang="ru-RU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IT</a:t>
            </a:r>
            <a:r>
              <a:rPr lang="ru-RU" sz="1400" dirty="0" smtClean="0">
                <a:latin typeface="+mn-lt"/>
              </a:rPr>
              <a:t> Кластере, возможностях и вариантах интеграции 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+mn-lt"/>
              </a:rPr>
              <a:t>Встреча с </a:t>
            </a:r>
            <a:r>
              <a:rPr lang="en-US" sz="1400" dirty="0" smtClean="0">
                <a:latin typeface="+mn-lt"/>
              </a:rPr>
              <a:t>IT </a:t>
            </a:r>
            <a:r>
              <a:rPr lang="ru-RU" sz="1400" dirty="0" smtClean="0">
                <a:latin typeface="+mn-lt"/>
              </a:rPr>
              <a:t>Кластером: обсуждение вариантов интеграции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Принятие решения по варианту интеграции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+mn-lt"/>
              </a:rPr>
              <a:t>Осуществление необходимых процедур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Результат =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рост стоимости Вашей компании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663570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Взаимодействие со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Сколково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в данный момент не интересно:</a:t>
            </a:r>
          </a:p>
          <a:p>
            <a:r>
              <a:rPr lang="ru-RU" sz="1400" dirty="0" smtClean="0">
                <a:latin typeface="+mn-lt"/>
              </a:rPr>
              <a:t>Будем признательны за обратную связь</a:t>
            </a:r>
            <a:endParaRPr lang="ru-RU" sz="1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2820" y="1403484"/>
            <a:ext cx="173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Партнер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2820" y="3635732"/>
            <a:ext cx="128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+mn-lt"/>
              </a:rPr>
              <a:t>Стратап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2944" y="1784273"/>
            <a:ext cx="3321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Визит на площадку, выбор здания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Составление соглашения о партнерстве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Одобрение Правлением Фонда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Подписание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Вы – Партнер!</a:t>
            </a:r>
            <a:endParaRPr lang="ru-RU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2316" y="4077924"/>
            <a:ext cx="2872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Подача </a:t>
            </a:r>
            <a:r>
              <a:rPr lang="ru-RU" sz="1400" dirty="0" smtClean="0">
                <a:latin typeface="+mn-lt"/>
              </a:rPr>
              <a:t>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Одобрение экспертизой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Учреждение дочерней </a:t>
            </a:r>
            <a:r>
              <a:rPr lang="ru-RU" sz="1400" dirty="0" smtClean="0">
                <a:latin typeface="+mn-lt"/>
              </a:rPr>
              <a:t>компании</a:t>
            </a: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Вы – Участник!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644008" y="1645860"/>
            <a:ext cx="998936" cy="2432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644008" y="3795900"/>
            <a:ext cx="958812" cy="282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1" y="39537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Контакт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Хорда 4"/>
          <p:cNvSpPr>
            <a:spLocks/>
          </p:cNvSpPr>
          <p:nvPr/>
        </p:nvSpPr>
        <p:spPr bwMode="gray">
          <a:xfrm rot="12180000">
            <a:off x="-934778" y="1985592"/>
            <a:ext cx="2988515" cy="2952000"/>
          </a:xfrm>
          <a:prstGeom prst="chord">
            <a:avLst/>
          </a:prstGeom>
          <a:solidFill>
            <a:srgbClr val="D3E515"/>
          </a:solidFill>
          <a:ln w="9525" algn="ctr">
            <a:solidFill>
              <a:srgbClr val="646464"/>
            </a:solidFill>
            <a:miter lim="800000"/>
            <a:headEnd/>
            <a:tailEnd/>
          </a:ln>
          <a:effectLst/>
        </p:spPr>
        <p:txBody>
          <a:bodyPr lIns="90000" tIns="82800" rIns="306000" bIns="46800" rtlCol="0" anchor="ctr"/>
          <a:lstStyle/>
          <a:p>
            <a:pPr algn="ctr" defTabSz="995363" fontAlgn="auto">
              <a:spcBef>
                <a:spcPts val="0"/>
              </a:spcBef>
              <a:spcAft>
                <a:spcPts val="0"/>
              </a:spcAft>
            </a:pPr>
            <a:endParaRPr lang="ru-RU" sz="1400" b="1" kern="0" dirty="0" smtClean="0">
              <a:solidFill>
                <a:srgbClr val="CCFF66"/>
              </a:solidFill>
            </a:endParaRPr>
          </a:p>
        </p:txBody>
      </p:sp>
      <p:sp>
        <p:nvSpPr>
          <p:cNvPr id="6" name="Хорда 5"/>
          <p:cNvSpPr/>
          <p:nvPr/>
        </p:nvSpPr>
        <p:spPr bwMode="gray">
          <a:xfrm>
            <a:off x="5791200" y="1676400"/>
            <a:ext cx="3960440" cy="3897350"/>
          </a:xfrm>
          <a:prstGeom prst="chord">
            <a:avLst>
              <a:gd name="adj1" fmla="val 2727254"/>
              <a:gd name="adj2" fmla="val 18848455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646464"/>
            </a:solidFill>
            <a:miter lim="800000"/>
            <a:headEnd/>
            <a:tailEnd/>
          </a:ln>
          <a:effectLst/>
        </p:spPr>
        <p:txBody>
          <a:bodyPr lIns="0" tIns="216000" rIns="306000" bIns="468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Надежда Матвеева</a:t>
            </a:r>
            <a:endParaRPr lang="en-US" sz="1400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Директор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по работе с Партнерами IT Кластера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СКОЛКОВО</a:t>
            </a:r>
            <a:endParaRPr lang="en-US" sz="1400" dirty="0" smtClean="0">
              <a:solidFill>
                <a:schemeClr val="bg1"/>
              </a:solidFill>
              <a:latin typeface="+mj-lt"/>
              <a:cs typeface="Helvetica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+mj-lt"/>
              <a:cs typeface="Helvetica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e-mail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NMatveeva@sk.ru </a:t>
            </a:r>
            <a:endParaRPr lang="en-US" sz="1400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" y="2947515"/>
            <a:ext cx="1576613" cy="10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Цель Кластера </a:t>
            </a:r>
            <a:r>
              <a:rPr lang="en-US" sz="2000" b="1" dirty="0">
                <a:solidFill>
                  <a:schemeClr val="bg1"/>
                </a:solidFill>
              </a:rPr>
              <a:t>IT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</a:rPr>
              <a:t>и развитие инновационной </a:t>
            </a:r>
            <a:r>
              <a:rPr lang="ru-RU" sz="2000" b="1" dirty="0" smtClean="0">
                <a:solidFill>
                  <a:schemeClr val="bg1"/>
                </a:solidFill>
              </a:rPr>
              <a:t>экосистемы в </a:t>
            </a:r>
            <a:r>
              <a:rPr lang="en-US" sz="2000" b="1" dirty="0" smtClean="0">
                <a:solidFill>
                  <a:schemeClr val="bg1"/>
                </a:solidFill>
              </a:rPr>
              <a:t>IT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989" y="1310730"/>
            <a:ext cx="1966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912813"/>
            <a:r>
              <a:rPr lang="ru-RU" sz="1600" b="1" dirty="0">
                <a:sym typeface="Arial" pitchFamily="34" charset="0"/>
              </a:rPr>
              <a:t>Миссия</a:t>
            </a:r>
          </a:p>
        </p:txBody>
      </p:sp>
      <p:sp>
        <p:nvSpPr>
          <p:cNvPr id="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55739" y="1310730"/>
            <a:ext cx="3636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912813"/>
            <a:r>
              <a:rPr lang="ru-RU" sz="1600" b="1" dirty="0" smtClean="0">
                <a:sym typeface="Arial" pitchFamily="34" charset="0"/>
              </a:rPr>
              <a:t>Стратегические цели</a:t>
            </a:r>
            <a:endParaRPr lang="ru-RU" sz="1600" b="1" dirty="0">
              <a:sym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03889" y="1310571"/>
            <a:ext cx="17843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912813"/>
            <a:r>
              <a:rPr lang="ru-RU" sz="1600" b="1" dirty="0" smtClean="0">
                <a:sym typeface="Arial" pitchFamily="34" charset="0"/>
              </a:rPr>
              <a:t>Результат</a:t>
            </a:r>
            <a:endParaRPr lang="ru-RU" sz="1600" b="1" dirty="0">
              <a:sym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5241277"/>
              </p:ext>
            </p:extLst>
          </p:nvPr>
        </p:nvGraphicFramePr>
        <p:xfrm>
          <a:off x="1547664" y="1545590"/>
          <a:ext cx="6096000" cy="346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14971471"/>
              </p:ext>
            </p:extLst>
          </p:nvPr>
        </p:nvGraphicFramePr>
        <p:xfrm>
          <a:off x="203176" y="1649150"/>
          <a:ext cx="2520280" cy="343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49245390"/>
              </p:ext>
            </p:extLst>
          </p:nvPr>
        </p:nvGraphicFramePr>
        <p:xfrm>
          <a:off x="6601449" y="2492896"/>
          <a:ext cx="2327920" cy="163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384026" y="5014085"/>
            <a:ext cx="8180388" cy="30777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auto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itchFamily="34" charset="0"/>
              <a:buNone/>
              <a:defRPr/>
            </a:pPr>
            <a:r>
              <a:rPr lang="ru-RU" sz="1400" b="1" dirty="0" smtClean="0"/>
              <a:t>Кластер </a:t>
            </a:r>
            <a:r>
              <a:rPr lang="en-US" sz="1400" b="1" dirty="0" smtClean="0"/>
              <a:t>IT</a:t>
            </a:r>
            <a:r>
              <a:rPr lang="ru-RU" sz="1400" b="1" dirty="0" smtClean="0"/>
              <a:t> поддерживает </a:t>
            </a:r>
            <a:r>
              <a:rPr lang="en-US" sz="1400" b="1" dirty="0" smtClean="0"/>
              <a:t>9</a:t>
            </a:r>
            <a:r>
              <a:rPr lang="ru-RU" sz="1400" b="1" dirty="0" smtClean="0"/>
              <a:t> </a:t>
            </a:r>
            <a:r>
              <a:rPr lang="ru-RU" sz="1400" b="1" dirty="0"/>
              <a:t>приоритетных </a:t>
            </a:r>
            <a:r>
              <a:rPr lang="ru-RU" sz="1400" b="1" dirty="0" smtClean="0"/>
              <a:t>направлений:</a:t>
            </a:r>
            <a:endParaRPr lang="ru-RU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6732" y="5429224"/>
            <a:ext cx="1600543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Новые способы хранения, обработки и передачи </a:t>
            </a:r>
            <a:r>
              <a:rPr lang="ru-RU" sz="1200" dirty="0" smtClean="0">
                <a:solidFill>
                  <a:schemeClr val="tx1"/>
                </a:solidFill>
              </a:rPr>
              <a:t>данных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5429224"/>
            <a:ext cx="1512168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Новые системы поиска и распознавания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99655" y="6117827"/>
            <a:ext cx="1512168" cy="616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Новые средства разработки и тестирования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6133273"/>
            <a:ext cx="1512168" cy="600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err="1" smtClean="0">
                <a:solidFill>
                  <a:schemeClr val="tx1"/>
                </a:solidFill>
              </a:rPr>
              <a:t>Высокопроизводи</a:t>
            </a:r>
            <a:r>
              <a:rPr lang="ru-RU" sz="1200" dirty="0" smtClean="0">
                <a:solidFill>
                  <a:schemeClr val="tx1"/>
                </a:solidFill>
              </a:rPr>
              <a:t>-тельные системы вычислений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7819" y="6129434"/>
            <a:ext cx="1589455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1"/>
                </a:solidFill>
              </a:rPr>
              <a:t>Коммуникационные и навигационные технологии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99655" y="5429224"/>
            <a:ext cx="1512168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Обработка и анализ  больших массивов </a:t>
            </a:r>
            <a:r>
              <a:rPr lang="ru-RU" sz="1200" dirty="0" smtClean="0">
                <a:solidFill>
                  <a:schemeClr val="tx1"/>
                </a:solidFill>
              </a:rPr>
              <a:t>данных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6117827"/>
            <a:ext cx="1512168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Новые интерфейсы человек </a:t>
            </a:r>
            <a:r>
              <a:rPr lang="ru-RU" sz="1200" dirty="0" smtClean="0">
                <a:solidFill>
                  <a:schemeClr val="tx1"/>
                </a:solidFill>
              </a:rPr>
              <a:t>– машина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429224"/>
            <a:ext cx="1512168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1"/>
                </a:solidFill>
              </a:rPr>
              <a:t>Повсеместные </a:t>
            </a:r>
            <a:r>
              <a:rPr lang="ru-RU" sz="1200" dirty="0">
                <a:solidFill>
                  <a:schemeClr val="tx1"/>
                </a:solidFill>
              </a:rPr>
              <a:t>и облачные вычисления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5429224"/>
            <a:ext cx="1512168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Безопасные Информационные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3171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19" y="260648"/>
            <a:ext cx="5256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Этапы становления экосистемы </a:t>
            </a:r>
            <a:r>
              <a:rPr lang="en-US" b="1" dirty="0" smtClean="0">
                <a:solidFill>
                  <a:schemeClr val="bg1"/>
                </a:solidFill>
              </a:rPr>
              <a:t>IT </a:t>
            </a:r>
            <a:r>
              <a:rPr lang="ru-RU" b="1" dirty="0" smtClean="0">
                <a:solidFill>
                  <a:schemeClr val="bg1"/>
                </a:solidFill>
              </a:rPr>
              <a:t>Кластера и </a:t>
            </a:r>
            <a:r>
              <a:rPr lang="ru-RU" b="1" dirty="0">
                <a:solidFill>
                  <a:schemeClr val="bg1"/>
                </a:solidFill>
              </a:rPr>
              <a:t>стратегия </a:t>
            </a:r>
            <a:r>
              <a:rPr lang="ru-RU" b="1" dirty="0" smtClean="0">
                <a:solidFill>
                  <a:schemeClr val="bg1"/>
                </a:solidFill>
              </a:rPr>
              <a:t>развития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3905" y="1402729"/>
            <a:ext cx="8620268" cy="2085567"/>
            <a:chOff x="723604" y="4357882"/>
            <a:chExt cx="5718955" cy="2938115"/>
          </a:xfrm>
        </p:grpSpPr>
        <p:sp>
          <p:nvSpPr>
            <p:cNvPr id="15" name="Половина рамки 14"/>
            <p:cNvSpPr/>
            <p:nvPr/>
          </p:nvSpPr>
          <p:spPr>
            <a:xfrm>
              <a:off x="723604" y="5636003"/>
              <a:ext cx="1417956" cy="639061"/>
            </a:xfrm>
            <a:prstGeom prst="halfFrame">
              <a:avLst>
                <a:gd name="adj1" fmla="val 21123"/>
                <a:gd name="adj2" fmla="val 2112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Половина рамки 15"/>
            <p:cNvSpPr/>
            <p:nvPr/>
          </p:nvSpPr>
          <p:spPr>
            <a:xfrm>
              <a:off x="2151085" y="4996943"/>
              <a:ext cx="1417956" cy="639061"/>
            </a:xfrm>
            <a:prstGeom prst="halfFrame">
              <a:avLst>
                <a:gd name="adj1" fmla="val 21123"/>
                <a:gd name="adj2" fmla="val 21123"/>
              </a:avLst>
            </a:prstGeom>
            <a:solidFill>
              <a:srgbClr val="EE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>
              <a:off x="3588628" y="4357882"/>
              <a:ext cx="2733729" cy="639061"/>
            </a:xfrm>
            <a:prstGeom prst="halfFrame">
              <a:avLst>
                <a:gd name="adj1" fmla="val 21123"/>
                <a:gd name="adj2" fmla="val 2112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835" y="5778429"/>
              <a:ext cx="1524445" cy="151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92D050"/>
                  </a:solidFill>
                </a:rPr>
                <a:t>Становление</a:t>
              </a:r>
            </a:p>
            <a:p>
              <a:r>
                <a:rPr lang="ru-RU" sz="1200" dirty="0" smtClean="0"/>
                <a:t>Создание и формирование критической массы ключевых элементов инновационной экосистемы</a:t>
              </a:r>
              <a:endParaRPr lang="ru-RU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57512" y="5133904"/>
              <a:ext cx="16202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EE1F3F"/>
                  </a:solidFill>
                </a:rPr>
                <a:t>Качественное развитие</a:t>
              </a:r>
            </a:p>
            <a:p>
              <a:r>
                <a:rPr lang="ru-RU" sz="1200" dirty="0" smtClean="0"/>
                <a:t>Повышение качества ключевых элементов инновационной экосистемы,</a:t>
              </a:r>
              <a:endParaRPr lang="ru-RU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27885" y="4499072"/>
              <a:ext cx="27146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F0"/>
                  </a:solidFill>
                </a:rPr>
                <a:t>Саморазвитие и раскрытие потенциала коммерциализации</a:t>
              </a:r>
            </a:p>
            <a:p>
              <a:r>
                <a:rPr lang="ru-RU" sz="1200" dirty="0" smtClean="0"/>
                <a:t>Переход к саморазвитию, раскрытие потенциала коммерциализации инновационной экосистемы</a:t>
              </a:r>
              <a:endParaRPr lang="ru-RU" sz="1200" dirty="0"/>
            </a:p>
          </p:txBody>
        </p:sp>
      </p:grpSp>
      <p:sp>
        <p:nvSpPr>
          <p:cNvPr id="23" name="Объект 2"/>
          <p:cNvSpPr txBox="1">
            <a:spLocks/>
          </p:cNvSpPr>
          <p:nvPr/>
        </p:nvSpPr>
        <p:spPr>
          <a:xfrm>
            <a:off x="172001" y="1268760"/>
            <a:ext cx="431135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ru-RU" sz="1400" b="1" dirty="0" smtClean="0"/>
              <a:t>Развитие экосистемы </a:t>
            </a:r>
            <a:r>
              <a:rPr lang="en-US" sz="1400" b="1" dirty="0" smtClean="0"/>
              <a:t>IT</a:t>
            </a:r>
            <a:r>
              <a:rPr lang="ru-RU" sz="1400" b="1" dirty="0" smtClean="0"/>
              <a:t> повторяет этапы и стратегию развития экосистемы «</a:t>
            </a:r>
            <a:r>
              <a:rPr lang="ru-RU" sz="1400" b="1" dirty="0" err="1" smtClean="0"/>
              <a:t>Сколково</a:t>
            </a:r>
            <a:r>
              <a:rPr lang="ru-RU" sz="1400" b="1" dirty="0" smtClean="0"/>
              <a:t>» </a:t>
            </a:r>
            <a:r>
              <a:rPr lang="ru-RU" sz="1400" dirty="0" smtClean="0"/>
              <a:t>2010 – 2020 </a:t>
            </a:r>
            <a:r>
              <a:rPr lang="ru-RU" sz="1400" dirty="0" err="1" smtClean="0"/>
              <a:t>гг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06547" y="3960442"/>
            <a:ext cx="2202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Участники: </a:t>
            </a:r>
            <a:r>
              <a:rPr lang="ru-RU" sz="1200" b="1" dirty="0" smtClean="0">
                <a:latin typeface="+mn-lt"/>
              </a:rPr>
              <a:t>250</a:t>
            </a:r>
          </a:p>
          <a:p>
            <a:r>
              <a:rPr lang="ru-RU" sz="1200" dirty="0" smtClean="0">
                <a:latin typeface="+mn-lt"/>
              </a:rPr>
              <a:t>Выручка Участников: </a:t>
            </a:r>
            <a:r>
              <a:rPr lang="ru-RU" sz="1200" b="1" dirty="0" smtClean="0">
                <a:latin typeface="+mn-lt"/>
              </a:rPr>
              <a:t>1 600 млн р.</a:t>
            </a:r>
          </a:p>
          <a:p>
            <a:r>
              <a:rPr lang="ru-RU" sz="1200" dirty="0" smtClean="0">
                <a:latin typeface="+mn-lt"/>
              </a:rPr>
              <a:t>Финансирование: </a:t>
            </a:r>
            <a:r>
              <a:rPr lang="ru-RU" sz="1200" b="1" dirty="0" smtClean="0">
                <a:latin typeface="+mn-lt"/>
              </a:rPr>
              <a:t>1 820 </a:t>
            </a:r>
            <a:r>
              <a:rPr lang="ru-RU" sz="1200" b="1" dirty="0">
                <a:latin typeface="+mn-lt"/>
              </a:rPr>
              <a:t>млн р.</a:t>
            </a:r>
            <a:endParaRPr lang="ru-RU" sz="1200" b="1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IP</a:t>
            </a:r>
            <a:r>
              <a:rPr lang="ru-RU" sz="1200" dirty="0" smtClean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109</a:t>
            </a:r>
            <a:endParaRPr lang="ru-RU" sz="1200" b="1" dirty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Партнеры: </a:t>
            </a:r>
            <a:r>
              <a:rPr lang="ru-RU" sz="1200" b="1" dirty="0" smtClean="0">
                <a:latin typeface="+mn-lt"/>
              </a:rPr>
              <a:t>10</a:t>
            </a:r>
          </a:p>
          <a:p>
            <a:r>
              <a:rPr lang="ru-RU" sz="1200" dirty="0" smtClean="0">
                <a:latin typeface="+mn-lt"/>
              </a:rPr>
              <a:t>Инвестиции в Центры НИОКР</a:t>
            </a:r>
            <a:r>
              <a:rPr lang="ru-RU" sz="1200" dirty="0">
                <a:latin typeface="+mn-lt"/>
              </a:rPr>
              <a:t> (</a:t>
            </a:r>
            <a:r>
              <a:rPr lang="ru-RU" sz="1200" dirty="0" err="1">
                <a:latin typeface="+mn-lt"/>
              </a:rPr>
              <a:t>коммитмент</a:t>
            </a:r>
            <a:r>
              <a:rPr lang="ru-RU" sz="1200" dirty="0">
                <a:latin typeface="+mn-lt"/>
              </a:rPr>
              <a:t> на 2015): </a:t>
            </a:r>
            <a:r>
              <a:rPr lang="ru-RU" sz="1200" b="1" dirty="0" smtClean="0">
                <a:latin typeface="+mn-lt"/>
              </a:rPr>
              <a:t>6,6 млрд руб.</a:t>
            </a:r>
          </a:p>
          <a:p>
            <a:r>
              <a:rPr lang="ru-RU" sz="1200" dirty="0" smtClean="0">
                <a:latin typeface="+mn-lt"/>
              </a:rPr>
              <a:t>Персонал Центров НИОКР (</a:t>
            </a:r>
            <a:r>
              <a:rPr lang="ru-RU" sz="1200" dirty="0" err="1" smtClean="0">
                <a:latin typeface="+mn-lt"/>
              </a:rPr>
              <a:t>коммитмент</a:t>
            </a:r>
            <a:r>
              <a:rPr lang="ru-RU" sz="1200" dirty="0" smtClean="0">
                <a:latin typeface="+mn-lt"/>
              </a:rPr>
              <a:t> на 2015): </a:t>
            </a:r>
            <a:r>
              <a:rPr lang="ru-RU" sz="1200" b="1" dirty="0" smtClean="0">
                <a:latin typeface="+mn-lt"/>
              </a:rPr>
              <a:t>1 070</a:t>
            </a:r>
          </a:p>
          <a:p>
            <a:endParaRPr lang="ru-RU" sz="12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50880" y="3965626"/>
            <a:ext cx="2262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Участники: </a:t>
            </a:r>
            <a:r>
              <a:rPr lang="ru-RU" sz="1200" b="1" dirty="0" smtClean="0">
                <a:latin typeface="+mn-lt"/>
              </a:rPr>
              <a:t>323</a:t>
            </a:r>
          </a:p>
          <a:p>
            <a:r>
              <a:rPr lang="ru-RU" sz="1200" dirty="0" smtClean="0">
                <a:latin typeface="+mn-lt"/>
              </a:rPr>
              <a:t>Выручка Участников: </a:t>
            </a:r>
            <a:r>
              <a:rPr lang="ru-RU" sz="1200" b="1" dirty="0" smtClean="0">
                <a:latin typeface="+mn-lt"/>
              </a:rPr>
              <a:t>7 000 млн р.</a:t>
            </a:r>
          </a:p>
          <a:p>
            <a:r>
              <a:rPr lang="ru-RU" sz="1200" dirty="0" smtClean="0">
                <a:latin typeface="+mn-lt"/>
              </a:rPr>
              <a:t>Финансирование: </a:t>
            </a:r>
            <a:r>
              <a:rPr lang="ru-RU" sz="1200" b="1" dirty="0" smtClean="0">
                <a:latin typeface="+mn-lt"/>
              </a:rPr>
              <a:t>4 400 млн р.</a:t>
            </a:r>
          </a:p>
          <a:p>
            <a:r>
              <a:rPr lang="en-US" sz="1200" dirty="0" smtClean="0">
                <a:latin typeface="+mn-lt"/>
              </a:rPr>
              <a:t>IP</a:t>
            </a:r>
            <a:r>
              <a:rPr lang="ru-RU" sz="1200" dirty="0" smtClean="0">
                <a:latin typeface="+mn-lt"/>
              </a:rPr>
              <a:t>: </a:t>
            </a:r>
            <a:r>
              <a:rPr lang="en-US" sz="1200" b="1" dirty="0" smtClean="0">
                <a:latin typeface="+mn-lt"/>
              </a:rPr>
              <a:t>25</a:t>
            </a:r>
            <a:r>
              <a:rPr lang="ru-RU" sz="1200" b="1" dirty="0" smtClean="0">
                <a:latin typeface="+mn-lt"/>
              </a:rPr>
              <a:t>0</a:t>
            </a:r>
            <a:endParaRPr lang="ru-RU" sz="1200" b="1" dirty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Партнеры: 11</a:t>
            </a:r>
            <a:endParaRPr lang="ru-RU" sz="1200" b="1" dirty="0" smtClean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Инвестиции в Центры НИОКР </a:t>
            </a:r>
            <a:r>
              <a:rPr lang="ru-RU" sz="1200" dirty="0">
                <a:latin typeface="+mn-lt"/>
              </a:rPr>
              <a:t>(</a:t>
            </a:r>
            <a:r>
              <a:rPr lang="ru-RU" sz="1200" dirty="0" err="1">
                <a:latin typeface="+mn-lt"/>
              </a:rPr>
              <a:t>коммитмент</a:t>
            </a:r>
            <a:r>
              <a:rPr lang="ru-RU" sz="1200" dirty="0">
                <a:latin typeface="+mn-lt"/>
              </a:rPr>
              <a:t> на </a:t>
            </a:r>
            <a:r>
              <a:rPr lang="ru-RU" sz="1200" dirty="0" smtClean="0">
                <a:latin typeface="+mn-lt"/>
              </a:rPr>
              <a:t>2017): </a:t>
            </a:r>
            <a:r>
              <a:rPr lang="ru-RU" sz="1200" b="1" dirty="0" smtClean="0">
                <a:latin typeface="+mn-lt"/>
              </a:rPr>
              <a:t>7,8 млрд руб</a:t>
            </a:r>
            <a:r>
              <a:rPr lang="ru-RU" sz="1200" dirty="0" smtClean="0">
                <a:latin typeface="+mn-lt"/>
              </a:rPr>
              <a:t>.</a:t>
            </a:r>
          </a:p>
          <a:p>
            <a:r>
              <a:rPr lang="ru-RU" sz="1200" dirty="0" smtClean="0">
                <a:latin typeface="+mn-lt"/>
              </a:rPr>
              <a:t>Персонал Центров НИОКР </a:t>
            </a:r>
            <a:r>
              <a:rPr lang="ru-RU" sz="1200" dirty="0">
                <a:latin typeface="+mn-lt"/>
              </a:rPr>
              <a:t>(</a:t>
            </a:r>
            <a:r>
              <a:rPr lang="ru-RU" sz="1200" dirty="0" err="1">
                <a:latin typeface="+mn-lt"/>
              </a:rPr>
              <a:t>коммитмент</a:t>
            </a:r>
            <a:r>
              <a:rPr lang="ru-RU" sz="1200" dirty="0">
                <a:latin typeface="+mn-lt"/>
              </a:rPr>
              <a:t> на </a:t>
            </a:r>
            <a:r>
              <a:rPr lang="ru-RU" sz="1200" dirty="0" smtClean="0">
                <a:latin typeface="+mn-lt"/>
              </a:rPr>
              <a:t>2017): </a:t>
            </a:r>
            <a:r>
              <a:rPr lang="ru-RU" sz="1200" b="1" dirty="0" smtClean="0">
                <a:latin typeface="+mn-lt"/>
              </a:rPr>
              <a:t>1 280 </a:t>
            </a:r>
          </a:p>
          <a:p>
            <a:endParaRPr lang="ru-RU" sz="12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4382" y="3933443"/>
            <a:ext cx="3838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n-lt"/>
              </a:rPr>
              <a:t>Участники: </a:t>
            </a:r>
            <a:r>
              <a:rPr lang="ru-RU" sz="1400" b="1" dirty="0" smtClean="0">
                <a:latin typeface="+mn-lt"/>
              </a:rPr>
              <a:t>400</a:t>
            </a:r>
          </a:p>
          <a:p>
            <a:r>
              <a:rPr lang="ru-RU" sz="1400" dirty="0" smtClean="0">
                <a:latin typeface="+mn-lt"/>
              </a:rPr>
              <a:t>Выручка Участников:  </a:t>
            </a:r>
            <a:r>
              <a:rPr lang="ru-RU" sz="1400" b="1" dirty="0" smtClean="0">
                <a:latin typeface="+mn-lt"/>
              </a:rPr>
              <a:t>13 000</a:t>
            </a:r>
            <a:r>
              <a:rPr lang="en-US" sz="1400" b="1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 млн р.</a:t>
            </a:r>
          </a:p>
          <a:p>
            <a:r>
              <a:rPr lang="ru-RU" sz="1400" dirty="0" smtClean="0">
                <a:latin typeface="+mn-lt"/>
              </a:rPr>
              <a:t>Финансирование: </a:t>
            </a:r>
            <a:r>
              <a:rPr lang="ru-RU" sz="1400" b="1" dirty="0">
                <a:latin typeface="+mn-lt"/>
              </a:rPr>
              <a:t>6 </a:t>
            </a:r>
            <a:r>
              <a:rPr lang="ru-RU" sz="1400" b="1" dirty="0" smtClean="0">
                <a:latin typeface="+mn-lt"/>
              </a:rPr>
              <a:t>000  </a:t>
            </a:r>
            <a:r>
              <a:rPr lang="ru-RU" sz="1400" b="1" dirty="0">
                <a:latin typeface="+mn-lt"/>
              </a:rPr>
              <a:t>млн </a:t>
            </a:r>
            <a:r>
              <a:rPr lang="ru-RU" sz="1400" b="1" dirty="0" smtClean="0">
                <a:latin typeface="+mn-lt"/>
              </a:rPr>
              <a:t>р.</a:t>
            </a:r>
          </a:p>
          <a:p>
            <a:r>
              <a:rPr lang="en-US" sz="1400" dirty="0" smtClean="0">
                <a:latin typeface="+mn-lt"/>
              </a:rPr>
              <a:t>IP</a:t>
            </a:r>
            <a:r>
              <a:rPr lang="ru-RU" sz="1400" dirty="0" smtClean="0">
                <a:latin typeface="+mn-lt"/>
              </a:rPr>
              <a:t>: </a:t>
            </a:r>
            <a:r>
              <a:rPr lang="ru-RU" sz="1400" b="1" dirty="0">
                <a:latin typeface="+mn-lt"/>
              </a:rPr>
              <a:t>4</a:t>
            </a:r>
            <a:r>
              <a:rPr lang="ru-RU" sz="1400" b="1" dirty="0" smtClean="0">
                <a:latin typeface="+mn-lt"/>
              </a:rPr>
              <a:t>00</a:t>
            </a:r>
            <a:endParaRPr lang="ru-RU" sz="1400" b="1" dirty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Партнеры: </a:t>
            </a:r>
            <a:r>
              <a:rPr lang="ru-RU" sz="1400" b="1" dirty="0" smtClean="0">
                <a:latin typeface="+mn-lt"/>
              </a:rPr>
              <a:t>30</a:t>
            </a:r>
          </a:p>
          <a:p>
            <a:r>
              <a:rPr lang="ru-RU" sz="1400" dirty="0" smtClean="0">
                <a:latin typeface="+mn-lt"/>
              </a:rPr>
              <a:t>Инвестиции в Центры НИОКР: </a:t>
            </a:r>
            <a:r>
              <a:rPr lang="en-US" sz="1400" b="1" dirty="0" smtClean="0">
                <a:latin typeface="+mn-lt"/>
              </a:rPr>
              <a:t>15</a:t>
            </a:r>
            <a:r>
              <a:rPr lang="ru-RU" sz="1400" b="1" dirty="0" smtClean="0">
                <a:latin typeface="+mn-lt"/>
              </a:rPr>
              <a:t> млрд р.</a:t>
            </a:r>
          </a:p>
          <a:p>
            <a:r>
              <a:rPr lang="ru-RU" sz="1400" dirty="0" smtClean="0">
                <a:latin typeface="+mn-lt"/>
              </a:rPr>
              <a:t>Персонал Центров НИОКР:  </a:t>
            </a:r>
            <a:r>
              <a:rPr lang="ru-RU" sz="1400" b="1" dirty="0" smtClean="0">
                <a:latin typeface="+mn-lt"/>
              </a:rPr>
              <a:t>2</a:t>
            </a:r>
            <a:r>
              <a:rPr lang="en-US" sz="1400" b="1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00</a:t>
            </a:r>
            <a:r>
              <a:rPr lang="en-US" sz="1400" b="1" dirty="0" smtClean="0">
                <a:latin typeface="+mn-lt"/>
              </a:rPr>
              <a:t>0</a:t>
            </a:r>
            <a:endParaRPr lang="ru-RU" sz="1400" b="1" dirty="0" smtClean="0">
              <a:latin typeface="+mn-lt"/>
            </a:endParaRPr>
          </a:p>
          <a:p>
            <a:endParaRPr lang="ru-RU" sz="1400" b="1" dirty="0" smtClean="0">
              <a:latin typeface="+mn-lt"/>
            </a:endParaRPr>
          </a:p>
          <a:p>
            <a:endParaRPr lang="ru-RU" sz="1400" dirty="0">
              <a:latin typeface="+mn-lt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71545" y="3453264"/>
            <a:ext cx="8772708" cy="572814"/>
          </a:xfrm>
          <a:prstGeom prst="rightArrow">
            <a:avLst/>
          </a:prstGeom>
          <a:gradFill flip="none" rotWithShape="1">
            <a:gsLst>
              <a:gs pos="77000">
                <a:srgbClr val="CCFF66"/>
              </a:gs>
              <a:gs pos="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7120" y="355500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2012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43535" y="354813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2013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78785" y="354813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2016</a:t>
            </a:r>
          </a:p>
        </p:txBody>
      </p:sp>
      <p:pic>
        <p:nvPicPr>
          <p:cNvPr id="2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75" y="3522481"/>
            <a:ext cx="535106" cy="3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66" y="3261670"/>
            <a:ext cx="792234" cy="9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33265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Основные требования к проектам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и экспертиза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Picture 16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45" y="3288145"/>
            <a:ext cx="733611" cy="10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30" y="4245594"/>
            <a:ext cx="858470" cy="102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 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39" y="4288939"/>
            <a:ext cx="952028" cy="9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:\Users\VRyzhonkov\Pictures\Vasily Ryzhonko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50" y="5412686"/>
            <a:ext cx="905017" cy="10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 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29" y="2227057"/>
            <a:ext cx="724415" cy="9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 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17" y="2246109"/>
            <a:ext cx="767383" cy="9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 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85" y="3261670"/>
            <a:ext cx="729042" cy="9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 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15642"/>
            <a:ext cx="850391" cy="9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 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12" y="2242330"/>
            <a:ext cx="780768" cy="9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76623529"/>
              </p:ext>
            </p:extLst>
          </p:nvPr>
        </p:nvGraphicFramePr>
        <p:xfrm>
          <a:off x="-180528" y="1124744"/>
          <a:ext cx="3888432" cy="352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850817" y="1389148"/>
            <a:ext cx="223224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  <a:latin typeface="+mn-lt"/>
              </a:rPr>
              <a:t>Экспертиза </a:t>
            </a:r>
            <a:r>
              <a:rPr lang="ru-RU" sz="1400" b="1" dirty="0" err="1">
                <a:solidFill>
                  <a:schemeClr val="bg1"/>
                </a:solidFill>
                <a:latin typeface="+mn-lt"/>
              </a:rPr>
              <a:t>Сколково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 в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IT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23940" y="1843279"/>
            <a:ext cx="1893916" cy="307777"/>
          </a:xfrm>
          <a:prstGeom prst="rect">
            <a:avLst/>
          </a:prstGeom>
          <a:solidFill>
            <a:srgbClr val="7DA91B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нутренняя </a:t>
            </a:r>
            <a:r>
              <a:rPr lang="ru-RU" sz="1400" b="1" dirty="0">
                <a:latin typeface="+mn-lt"/>
              </a:rPr>
              <a:t>(Кластер)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1843279"/>
            <a:ext cx="2964970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нешняя </a:t>
            </a:r>
            <a:r>
              <a:rPr lang="ru-RU" sz="1400" b="1" dirty="0">
                <a:latin typeface="+mn-lt"/>
              </a:rPr>
              <a:t>(Экспертная панель в </a:t>
            </a:r>
            <a:r>
              <a:rPr lang="en-US" sz="1400" b="1" dirty="0">
                <a:latin typeface="+mn-lt"/>
              </a:rPr>
              <a:t>IT)</a:t>
            </a:r>
            <a:endParaRPr lang="ru-RU" sz="1400" dirty="0">
              <a:latin typeface="+mn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7944" y="2280019"/>
            <a:ext cx="2097780" cy="2085308"/>
          </a:xfrm>
          <a:prstGeom prst="roundRect">
            <a:avLst>
              <a:gd name="adj" fmla="val 976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cap="small" dirty="0" smtClean="0"/>
          </a:p>
          <a:p>
            <a:pPr lvl="0"/>
            <a:r>
              <a:rPr lang="ru-RU" sz="1400" b="1" cap="small" dirty="0" smtClean="0"/>
              <a:t>Экспертная коллегия Кластера </a:t>
            </a:r>
            <a:r>
              <a:rPr lang="en-US" sz="1400" b="1" cap="small" dirty="0" smtClean="0"/>
              <a:t>IT</a:t>
            </a:r>
            <a:r>
              <a:rPr lang="ru-RU" sz="1400" b="1" cap="small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cap="small" dirty="0" smtClean="0"/>
              <a:t>126 экспертов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cap="small" dirty="0" smtClean="0"/>
              <a:t>Среди них 3 академика РАН 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cap="small" dirty="0" smtClean="0"/>
              <a:t>35 доктора наук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cap="small" dirty="0" smtClean="0"/>
              <a:t>более 30% – зарубежные специалисты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190389" y="1567222"/>
            <a:ext cx="3290469" cy="253974"/>
            <a:chOff x="5190389" y="1559850"/>
            <a:chExt cx="3290469" cy="430508"/>
          </a:xfrm>
        </p:grpSpPr>
        <p:cxnSp>
          <p:nvCxnSpPr>
            <p:cNvPr id="23" name="Соединительная линия уступом 22"/>
            <p:cNvCxnSpPr>
              <a:stCxn id="15" idx="1"/>
            </p:cNvCxnSpPr>
            <p:nvPr/>
          </p:nvCxnSpPr>
          <p:spPr>
            <a:xfrm rot="10800000" flipV="1">
              <a:off x="5190389" y="1559850"/>
              <a:ext cx="660428" cy="4305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Соединительная линия уступом 24"/>
            <p:cNvCxnSpPr>
              <a:stCxn id="15" idx="3"/>
            </p:cNvCxnSpPr>
            <p:nvPr/>
          </p:nvCxnSpPr>
          <p:spPr>
            <a:xfrm>
              <a:off x="8083066" y="1559857"/>
              <a:ext cx="397792" cy="43050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6" name="Правая фигурная скобка 25"/>
          <p:cNvSpPr/>
          <p:nvPr/>
        </p:nvSpPr>
        <p:spPr>
          <a:xfrm>
            <a:off x="3347864" y="1570267"/>
            <a:ext cx="504056" cy="3053206"/>
          </a:xfrm>
          <a:prstGeom prst="rightBrace">
            <a:avLst>
              <a:gd name="adj1" fmla="val 0"/>
              <a:gd name="adj2" fmla="val 55139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865240" y="5301208"/>
            <a:ext cx="4235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Уникальная команда с научными, бизнес, предпринимательскими и инвестиционными компетенциями.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Больше </a:t>
            </a:r>
            <a:r>
              <a:rPr lang="ru-RU" sz="1400" b="1" dirty="0">
                <a:latin typeface="+mn-lt"/>
              </a:rPr>
              <a:t>150 лет суммарного опыта в IT-отрасли </a:t>
            </a:r>
            <a:r>
              <a:rPr lang="ru-RU" sz="1400" dirty="0">
                <a:latin typeface="+mn-lt"/>
              </a:rPr>
              <a:t>(10 сотрудников, в среднем у каждого по 15 лет опыта именно в IT-отрасли).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2582" y="5217253"/>
            <a:ext cx="2309282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/>
              <a:t>2 008  </a:t>
            </a:r>
            <a:r>
              <a:rPr lang="ru-RU" sz="1400" dirty="0" smtClean="0"/>
              <a:t>заявок на статус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/>
              <a:t>338 </a:t>
            </a:r>
            <a:r>
              <a:rPr lang="ru-RU" sz="1400" dirty="0" smtClean="0"/>
              <a:t>участников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 smtClean="0"/>
              <a:t>82</a:t>
            </a:r>
            <a:r>
              <a:rPr lang="ru-RU" sz="1400" dirty="0" smtClean="0"/>
              <a:t> гранта/</a:t>
            </a:r>
            <a:r>
              <a:rPr lang="ru-RU" sz="1400" dirty="0" err="1" smtClean="0"/>
              <a:t>минигранта</a:t>
            </a:r>
            <a:r>
              <a:rPr lang="ru-RU" sz="1400" dirty="0" smtClean="0"/>
              <a:t> одобрено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1330" y="4965918"/>
            <a:ext cx="3506197" cy="136497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2" y="5106754"/>
            <a:ext cx="811535" cy="106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8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Варианты интеграции в </a:t>
            </a:r>
            <a:r>
              <a:rPr lang="ru-RU" b="1" dirty="0" smtClean="0">
                <a:solidFill>
                  <a:schemeClr val="bg1"/>
                </a:solidFill>
              </a:rPr>
              <a:t>Экосистему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для </a:t>
            </a:r>
            <a:r>
              <a:rPr lang="ru-RU" b="1" dirty="0">
                <a:solidFill>
                  <a:schemeClr val="bg1"/>
                </a:solidFill>
              </a:rPr>
              <a:t>IT-компаний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980728"/>
            <a:ext cx="5040560" cy="5877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980728"/>
            <a:ext cx="4743400" cy="58772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63480" y="1340768"/>
            <a:ext cx="216024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small" dirty="0"/>
              <a:t>Лидер ИТ-рынка России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2197" y="2456148"/>
            <a:ext cx="1800200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СТАРТАП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7396" y="2445665"/>
            <a:ext cx="1800200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НИОКР</a:t>
            </a:r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0800000" flipV="1">
            <a:off x="3171011" y="1772816"/>
            <a:ext cx="290474" cy="6833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5" idx="3"/>
            <a:endCxn id="7" idx="0"/>
          </p:cNvCxnSpPr>
          <p:nvPr/>
        </p:nvCxnSpPr>
        <p:spPr>
          <a:xfrm>
            <a:off x="5623720" y="1772816"/>
            <a:ext cx="293776" cy="67284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45162" y="1355055"/>
            <a:ext cx="124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b="1" dirty="0"/>
              <a:t>СТАРТАП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1338311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ПАРТНЕР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40925" y="3536268"/>
            <a:ext cx="2359504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Экспертиза на соискание статуса Участника </a:t>
            </a:r>
            <a:r>
              <a:rPr lang="ru-RU" sz="1400" dirty="0" err="1" smtClean="0"/>
              <a:t>Сколково</a:t>
            </a:r>
            <a:r>
              <a:rPr lang="ru-RU" sz="1400" dirty="0" smtClean="0"/>
              <a:t> (экспертиза ПД, ГЭС, Кластера, экспертная панель Фонда </a:t>
            </a:r>
            <a:r>
              <a:rPr lang="ru-RU" sz="1400" dirty="0" err="1" smtClean="0"/>
              <a:t>Сколково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37744" y="3525785"/>
            <a:ext cx="2359504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Заявление на соискание статуса Участника </a:t>
            </a:r>
            <a:r>
              <a:rPr lang="ru-RU" sz="1400" dirty="0" err="1" smtClean="0"/>
              <a:t>Сколково</a:t>
            </a:r>
            <a:r>
              <a:rPr lang="ru-RU" sz="1400" dirty="0" smtClean="0"/>
              <a:t> (экспертиза ПД и Кластера)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31740" y="4976428"/>
            <a:ext cx="1800200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 - СТАРТАП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40052" y="4976428"/>
            <a:ext cx="1800200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 – Центр НИОКР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5288" y="1301367"/>
            <a:ext cx="1989407" cy="5556633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300474" y="2192399"/>
            <a:ext cx="1644688" cy="38398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400" b="1" dirty="0" smtClean="0">
                <a:solidFill>
                  <a:schemeClr val="tx1"/>
                </a:solidFill>
                <a:cs typeface="Helvetica" pitchFamily="34" charset="0"/>
              </a:rPr>
              <a:t>ПРЕДПОСЫЛКИ</a:t>
            </a:r>
          </a:p>
          <a:p>
            <a:pPr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endParaRPr lang="ru-RU" sz="1400" b="1" dirty="0" smtClean="0">
              <a:solidFill>
                <a:schemeClr val="tx1"/>
              </a:solidFill>
              <a:cs typeface="Helvetica" pitchFamily="34" charset="0"/>
            </a:endParaRPr>
          </a:p>
          <a:p>
            <a:pPr marL="17145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Наличие 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инновационной идеи / плана разработки </a:t>
            </a:r>
            <a:endParaRPr lang="ru-RU" sz="1400" dirty="0" smtClean="0">
              <a:solidFill>
                <a:schemeClr val="tx1"/>
              </a:solidFill>
              <a:cs typeface="Helvetica" pitchFamily="34" charset="0"/>
            </a:endParaRPr>
          </a:p>
          <a:p>
            <a:pPr marL="17145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17145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Необходимость сосредоточения серьезных ресурсов для своевременного создания прототипа и готового продукта с целью занять рынок до 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конкурентов</a:t>
            </a:r>
          </a:p>
          <a:p>
            <a:pPr marL="17145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17145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Стратегия </a:t>
            </a:r>
            <a:r>
              <a:rPr lang="ru-RU" sz="1400" dirty="0" err="1" smtClean="0">
                <a:solidFill>
                  <a:schemeClr val="tx1"/>
                </a:solidFill>
                <a:cs typeface="Helvetica" pitchFamily="34" charset="0"/>
              </a:rPr>
              <a:t>коммерциали-зации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 через компанию-</a:t>
            </a:r>
            <a:r>
              <a:rPr lang="ru-RU" sz="1400" dirty="0" err="1" smtClean="0">
                <a:solidFill>
                  <a:schemeClr val="tx1"/>
                </a:solidFill>
                <a:cs typeface="Helvetica" pitchFamily="34" charset="0"/>
              </a:rPr>
              <a:t>стартап</a:t>
            </a: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7308303" y="2000338"/>
            <a:ext cx="1673813" cy="37560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r>
              <a:rPr lang="ru-RU" sz="1400" b="1" dirty="0" smtClean="0">
                <a:solidFill>
                  <a:schemeClr val="tx1"/>
                </a:solidFill>
                <a:cs typeface="Helvetica" pitchFamily="34" charset="0"/>
              </a:rPr>
              <a:t>ПРЕДПОСЫЛКИ</a:t>
            </a:r>
          </a:p>
          <a:p>
            <a:pPr marL="171450" lvl="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171450" lvl="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Наличие  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одного или нескольких инновационных направлений 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развития</a:t>
            </a:r>
          </a:p>
          <a:p>
            <a:pPr lvl="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171450" lvl="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Возможность создания нескольких продуктов по каждому из направлений 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развития</a:t>
            </a:r>
          </a:p>
          <a:p>
            <a:pPr lvl="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</a:pPr>
            <a:endParaRPr lang="ru-RU" sz="1400" dirty="0">
              <a:solidFill>
                <a:schemeClr val="tx1"/>
              </a:solidFill>
              <a:cs typeface="Helvetica" pitchFamily="34" charset="0"/>
            </a:endParaRPr>
          </a:p>
          <a:p>
            <a:pPr marL="171450" lvl="0" indent="-171450" defTabSz="444500">
              <a:lnSpc>
                <a:spcPct val="90000"/>
              </a:lnSpc>
              <a:spcBef>
                <a:spcPts val="0"/>
              </a:spcBef>
              <a:buClr>
                <a:srgbClr val="4069B2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Стратегия </a:t>
            </a:r>
            <a:r>
              <a:rPr lang="ru-RU" sz="1400" dirty="0" err="1" smtClean="0">
                <a:solidFill>
                  <a:schemeClr val="tx1"/>
                </a:solidFill>
                <a:cs typeface="Helvetica" pitchFamily="34" charset="0"/>
              </a:rPr>
              <a:t>коммерциали-зации</a:t>
            </a:r>
            <a:r>
              <a:rPr lang="ru-RU" sz="14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Helvetica" pitchFamily="34" charset="0"/>
              </a:rPr>
              <a:t>через материнскую компанию</a:t>
            </a:r>
          </a:p>
        </p:txBody>
      </p:sp>
    </p:spTree>
    <p:extLst>
      <p:ext uri="{BB962C8B-B14F-4D97-AF65-F5344CB8AC3E}">
        <p14:creationId xmlns:p14="http://schemas.microsoft.com/office/powerpoint/2010/main" val="20563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678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Стартап</a:t>
            </a:r>
            <a:r>
              <a:rPr lang="ru-RU" b="1" dirty="0" smtClean="0">
                <a:solidFill>
                  <a:schemeClr val="bg1"/>
                </a:solidFill>
              </a:rPr>
              <a:t>. Преимущества.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24139" y="1329968"/>
            <a:ext cx="8236053" cy="5123368"/>
            <a:chOff x="524139" y="1329968"/>
            <a:chExt cx="8236053" cy="5195376"/>
          </a:xfrm>
        </p:grpSpPr>
        <p:sp>
          <p:nvSpPr>
            <p:cNvPr id="3" name="Скругленный прямоугольник 2"/>
            <p:cNvSpPr/>
            <p:nvPr/>
          </p:nvSpPr>
          <p:spPr>
            <a:xfrm rot="16200000">
              <a:off x="206839" y="1662570"/>
              <a:ext cx="1584176" cy="949572"/>
            </a:xfrm>
            <a:prstGeom prst="roundRect">
              <a:avLst>
                <a:gd name="adj" fmla="val 6290"/>
              </a:avLst>
            </a:prstGeom>
            <a:solidFill>
              <a:srgbClr val="7DA91B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HelveticaNeueCyr-Heavy"/>
                </a:rPr>
                <a:t>Преимущества экосистемы</a:t>
              </a:r>
              <a:endParaRPr lang="ru-RU" sz="1400" b="1" dirty="0">
                <a:solidFill>
                  <a:schemeClr val="bg1"/>
                </a:solidFill>
                <a:latin typeface="HelveticaNeueCyr-Heavy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567677" y="1329968"/>
              <a:ext cx="7180787" cy="1584176"/>
            </a:xfrm>
            <a:prstGeom prst="roundRect">
              <a:avLst>
                <a:gd name="adj" fmla="val 3924"/>
              </a:avLst>
            </a:prstGeom>
            <a:solidFill>
              <a:schemeClr val="bg2">
                <a:lumMod val="95000"/>
              </a:schemeClr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Пул авторитетных экспертов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Возможность взаимодействия с индустриальными партнерами и другими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стартапами</a:t>
              </a:r>
              <a:r>
                <a:rPr lang="ru-RU" sz="1400" dirty="0" smtClean="0">
                  <a:solidFill>
                    <a:schemeClr val="tx1"/>
                  </a:solidFill>
                </a:rPr>
                <a:t> в разных тех. направлениях и Кластерах (обмен опытом, синергия технологических решений)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Инкубация и акселерация,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менторство</a:t>
              </a:r>
              <a:r>
                <a:rPr lang="ru-RU" sz="1400" dirty="0" smtClean="0">
                  <a:solidFill>
                    <a:schemeClr val="tx1"/>
                  </a:solidFill>
                </a:rPr>
                <a:t>, обучение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Персональный проектный менеджер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Возможность участия </a:t>
              </a:r>
              <a:r>
                <a:rPr lang="ru-RU" sz="1400" dirty="0">
                  <a:solidFill>
                    <a:schemeClr val="tx1"/>
                  </a:solidFill>
                </a:rPr>
                <a:t>в </a:t>
              </a:r>
              <a:r>
                <a:rPr lang="ru-RU" sz="1400" dirty="0" smtClean="0">
                  <a:solidFill>
                    <a:schemeClr val="tx1"/>
                  </a:solidFill>
                </a:rPr>
                <a:t>конкурсах</a:t>
              </a:r>
              <a:r>
                <a:rPr lang="ru-RU" sz="1400" dirty="0">
                  <a:solidFill>
                    <a:schemeClr val="tx1"/>
                  </a:solidFill>
                </a:rPr>
                <a:t>,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роадшоу</a:t>
              </a:r>
              <a:r>
                <a:rPr lang="ru-RU" sz="1400" dirty="0" smtClean="0">
                  <a:solidFill>
                    <a:schemeClr val="tx1"/>
                  </a:solidFill>
                </a:rPr>
                <a:t> и других программах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 rot="16200000">
              <a:off x="302449" y="3226163"/>
              <a:ext cx="1392952" cy="949572"/>
            </a:xfrm>
            <a:prstGeom prst="roundRect">
              <a:avLst>
                <a:gd name="adj" fmla="val 6290"/>
              </a:avLst>
            </a:prstGeom>
            <a:solidFill>
              <a:srgbClr val="7DA91B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HelveticaNeueCyr-Heavy"/>
                </a:rPr>
                <a:t>Финансовая поддержка</a:t>
              </a:r>
              <a:endParaRPr lang="ru-RU" sz="1400" b="1" dirty="0">
                <a:solidFill>
                  <a:schemeClr val="bg1"/>
                </a:solidFill>
                <a:latin typeface="HelveticaNeueCyr-Heavy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567676" y="3004472"/>
              <a:ext cx="7180787" cy="1392953"/>
            </a:xfrm>
            <a:prstGeom prst="roundRect">
              <a:avLst>
                <a:gd name="adj" fmla="val 3924"/>
              </a:avLst>
            </a:prstGeom>
            <a:solidFill>
              <a:schemeClr val="bg2">
                <a:lumMod val="95000"/>
              </a:schemeClr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</a:rPr>
                <a:t>Налоговые и таможенные </a:t>
              </a:r>
              <a:r>
                <a:rPr lang="ru-RU" sz="1400" dirty="0" smtClean="0">
                  <a:solidFill>
                    <a:schemeClr val="tx1"/>
                  </a:solidFill>
                </a:rPr>
                <a:t>льготы 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Предоставление грантов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Помощь в поиске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соинвесторов</a:t>
              </a:r>
              <a:r>
                <a:rPr lang="ru-RU" sz="1400" dirty="0" smtClean="0">
                  <a:solidFill>
                    <a:schemeClr val="tx1"/>
                  </a:solidFill>
                </a:rPr>
                <a:t> в проекты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Снижение затрат на продвижение продукта на рынок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Льготное ПО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Возможность аренды и низкие ставки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 rot="16200000">
              <a:off x="-10508" y="5029396"/>
              <a:ext cx="2042324" cy="949572"/>
            </a:xfrm>
            <a:prstGeom prst="roundRect">
              <a:avLst>
                <a:gd name="adj" fmla="val 6290"/>
              </a:avLst>
            </a:prstGeom>
            <a:solidFill>
              <a:srgbClr val="7DA91B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HelveticaNeueCyr-Heavy"/>
                </a:rPr>
                <a:t>Нефинансовая </a:t>
              </a:r>
              <a:r>
                <a:rPr lang="ru-RU" sz="1400" b="1" dirty="0">
                  <a:solidFill>
                    <a:schemeClr val="bg1"/>
                  </a:solidFill>
                  <a:latin typeface="HelveticaNeueCyr-Heavy"/>
                </a:rPr>
                <a:t>поддержка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579405" y="4483019"/>
              <a:ext cx="7180787" cy="2042325"/>
            </a:xfrm>
            <a:prstGeom prst="roundRect">
              <a:avLst>
                <a:gd name="adj" fmla="val 3924"/>
              </a:avLst>
            </a:prstGeom>
            <a:solidFill>
              <a:schemeClr val="bg2">
                <a:lumMod val="95000"/>
              </a:schemeClr>
            </a:solidFill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Помощь в продвижении продукта на целевые рынки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Информационная поддержка проектов в решении юридических вопросов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Помощь в защите интеллектуальной собственности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Предоставление услуг Технопарка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</a:rPr>
                <a:t>центров коллективного пользования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</a:rPr>
                <a:t>центра обработки данных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</a:rPr>
                <a:t>центра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прототипирования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Возможность получения научных консультаций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Услуги таможенного оформления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Программы от индустриальных партнеров «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Сколково</a:t>
              </a:r>
              <a:r>
                <a:rPr lang="ru-RU" sz="1400" dirty="0" smtClean="0">
                  <a:solidFill>
                    <a:schemeClr val="tx1"/>
                  </a:solidFill>
                </a:rPr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7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0"/>
          <p:cNvSpPr>
            <a:spLocks noChangeArrowheads="1"/>
          </p:cNvSpPr>
          <p:nvPr/>
        </p:nvSpPr>
        <p:spPr bwMode="auto">
          <a:xfrm>
            <a:off x="569913" y="6088063"/>
            <a:ext cx="793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9" tIns="43635" rIns="87269" bIns="436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 i="1"/>
              <a:t>Льготы предоставляется в течение 10 лет, если годовой объем выручки не превышает 1 млрд. руб. и годовая прибыль 300 млн. 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46100" y="1612900"/>
          <a:ext cx="3810000" cy="1528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5529"/>
                <a:gridCol w="922499"/>
                <a:gridCol w="891972"/>
              </a:tblGrid>
              <a:tr h="5395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Расходы на персонал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89" marB="45689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4475">
                <a:tc>
                  <a:txBody>
                    <a:bodyPr/>
                    <a:lstStyle/>
                    <a:p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89" marB="45689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89" marB="45689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89" marB="45689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047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Страховые взносы</a:t>
                      </a:r>
                    </a:p>
                  </a:txBody>
                  <a:tcPr marL="84423" marR="84423" marT="45689" marB="45689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14%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89" marB="45689" anchor="ctr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30%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89" marB="45689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68850" y="1609725"/>
          <a:ext cx="3808413" cy="1528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2560"/>
                <a:gridCol w="924252"/>
                <a:gridCol w="891601"/>
              </a:tblGrid>
              <a:tr h="53955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Arial" pitchFamily="34" charset="0"/>
                        </a:rPr>
                        <a:t>Импорт исследовательского оборудования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388" marR="84388" marT="45687" marB="4568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4475"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388" marR="84388" marT="45687" marB="45687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388" marR="84388" marT="45687" marB="45687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388" marR="84388" marT="45687" marB="45687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047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Таможенные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Arial" pitchFamily="34" charset="0"/>
                        </a:rPr>
                        <a:t> пошлины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388" marR="84388" marT="45687" marB="45687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0%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388" marR="84388" marT="45687" marB="45687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5-35%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388" marR="84388" marT="45687" marB="45687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6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173288"/>
            <a:ext cx="8826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2170113"/>
            <a:ext cx="881062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779963" y="3446463"/>
          <a:ext cx="3784600" cy="18256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1048"/>
                <a:gridCol w="1593552"/>
              </a:tblGrid>
              <a:tr h="5308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Строительство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4" marR="84404" marT="45722" marB="4572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442">
                <a:tc>
                  <a:txBody>
                    <a:bodyPr/>
                    <a:lstStyle/>
                    <a:p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4" marR="84404" marT="45722" marB="45722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4" marR="84404" marT="45722" marB="45722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106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Аренда 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Arial" pitchFamily="34" charset="0"/>
                        </a:rPr>
                        <a:t>земли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4" marR="84404" marT="45722" marB="45722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Arial" pitchFamily="34" charset="0"/>
                        </a:rPr>
                        <a:t>&lt; </a:t>
                      </a:r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99 </a:t>
                      </a:r>
                      <a:r>
                        <a:rPr lang="ru-RU" sz="1400" b="1" dirty="0" err="1" smtClean="0">
                          <a:latin typeface="Calibri" pitchFamily="34" charset="0"/>
                          <a:cs typeface="Arial" pitchFamily="34" charset="0"/>
                        </a:rPr>
                        <a:t>руб</a:t>
                      </a:r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/м</a:t>
                      </a:r>
                      <a:r>
                        <a:rPr lang="ru-RU" sz="1400" b="1" baseline="30000" dirty="0" smtClean="0"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/год*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4" marR="84404" marT="45722" marB="45722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106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Плата за подключение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4" marR="84404" marT="45722" marB="45722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минимальна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4" marR="84404" marT="45722" marB="45722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701" name="Прямоугольник 43"/>
          <p:cNvSpPr>
            <a:spLocks noChangeArrowheads="1"/>
          </p:cNvSpPr>
          <p:nvPr/>
        </p:nvSpPr>
        <p:spPr bwMode="auto">
          <a:xfrm>
            <a:off x="4716463" y="5272088"/>
            <a:ext cx="3784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9" tIns="43635" rIns="87269" bIns="436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" i="1"/>
              <a:t>* Уточняется дополнительно согласно порядку, утвержденному Постановлением Правительства Москвы № 273-ПП от 25 апреля 2006 г «О совершенствовании порядка установления ставок арендной платы за землю в городе Москве»</a:t>
            </a:r>
          </a:p>
        </p:txBody>
      </p:sp>
      <p:sp>
        <p:nvSpPr>
          <p:cNvPr id="27702" name="Объект 2"/>
          <p:cNvSpPr txBox="1">
            <a:spLocks/>
          </p:cNvSpPr>
          <p:nvPr/>
        </p:nvSpPr>
        <p:spPr bwMode="auto">
          <a:xfrm>
            <a:off x="250825" y="1196752"/>
            <a:ext cx="88439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556" tIns="128556" rIns="128556" bIns="12855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200" dirty="0"/>
              <a:t>Федеральный закон № 244-ФЗ от 28 сентября 2010 года определяет условия для</a:t>
            </a:r>
            <a:r>
              <a:rPr lang="en-US" altLang="ru-RU" sz="1200" dirty="0"/>
              <a:t> </a:t>
            </a:r>
            <a:r>
              <a:rPr lang="ru-RU" altLang="ru-RU" sz="1200" dirty="0"/>
              <a:t>Участников Проекта создания ИЦ </a:t>
            </a:r>
            <a:r>
              <a:rPr lang="ru-RU" altLang="ru-RU" sz="1200" dirty="0" err="1"/>
              <a:t>Сколково</a:t>
            </a:r>
            <a:endParaRPr lang="ru-RU" altLang="ru-RU" sz="1200" dirty="0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834827" y="255477"/>
            <a:ext cx="7705725" cy="646331"/>
          </a:xfrm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Helvetica"/>
              </a:rPr>
              <a:t>Уникальные финансовые условия для </a:t>
            </a:r>
            <a:br>
              <a:rPr lang="ru-RU" sz="1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Helvetica"/>
              </a:rPr>
            </a:b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Helvetica"/>
              </a:rPr>
              <a:t>проведения НИОКР в Сколково</a:t>
            </a:r>
            <a:endParaRPr lang="ru-RU" sz="18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46100" y="3446463"/>
          <a:ext cx="3810000" cy="18335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3391"/>
                <a:gridCol w="924637"/>
                <a:gridCol w="891972"/>
              </a:tblGrid>
              <a:tr h="53957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Arial" pitchFamily="34" charset="0"/>
                        </a:rPr>
                        <a:t>Налоги на имущество и прибыль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4502"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047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Налог на имущество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0%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2,2%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047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Налог на прибыль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Arial" pitchFamily="34" charset="0"/>
                        </a:rPr>
                        <a:t>0%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Arial" pitchFamily="34" charset="0"/>
                        </a:rPr>
                        <a:t>20%</a:t>
                      </a:r>
                      <a:endParaRPr lang="ru-RU" sz="1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23" marR="84423" marT="45691" marB="45691"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4005263"/>
            <a:ext cx="881062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25" name="Picture 2" descr="http://www.sk.ru/%7E/media/Files/IGorod/Sk%20ru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84400"/>
            <a:ext cx="895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26" name="Picture 2" descr="http://www.sk.ru/%7E/media/Files/IGorod/Sk%20ru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2181225"/>
            <a:ext cx="893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27" name="Picture 2" descr="http://www.sk.ru/%7E/media/Files/IGorod/Sk%20ru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75"/>
            <a:ext cx="895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28" name="Picture 2" descr="http://www.sk.ru/%7E/media/Files/IGorod/Sk%20ru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005263"/>
            <a:ext cx="89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7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/>
          <a:stretch>
            <a:fillRect/>
          </a:stretch>
        </p:blipFill>
        <p:spPr bwMode="auto">
          <a:xfrm>
            <a:off x="155450" y="3049145"/>
            <a:ext cx="7493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/>
          <a:stretch>
            <a:fillRect/>
          </a:stretch>
        </p:blipFill>
        <p:spPr bwMode="auto">
          <a:xfrm>
            <a:off x="8318375" y="3049144"/>
            <a:ext cx="7493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7"/>
          <p:cNvSpPr>
            <a:spLocks noChangeArrowheads="1"/>
          </p:cNvSpPr>
          <p:nvPr/>
        </p:nvSpPr>
        <p:spPr bwMode="auto">
          <a:xfrm>
            <a:off x="4460080" y="2053177"/>
            <a:ext cx="1906588" cy="719138"/>
          </a:xfrm>
          <a:prstGeom prst="chevron">
            <a:avLst>
              <a:gd name="adj" fmla="val 21736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/>
          <a:p>
            <a:pPr>
              <a:defRPr/>
            </a:pP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auto">
          <a:xfrm>
            <a:off x="2585244" y="2053177"/>
            <a:ext cx="1908175" cy="719138"/>
          </a:xfrm>
          <a:prstGeom prst="chevron">
            <a:avLst>
              <a:gd name="adj" fmla="val 21736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/>
          <a:p>
            <a:pPr>
              <a:defRPr/>
            </a:pP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924719" y="2053177"/>
            <a:ext cx="1685925" cy="719138"/>
          </a:xfrm>
          <a:prstGeom prst="chevron">
            <a:avLst>
              <a:gd name="adj" fmla="val 21736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</a:rPr>
              <a:t>`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 bwMode="auto">
          <a:xfrm rot="5400000">
            <a:off x="657224" y="3483712"/>
            <a:ext cx="614363" cy="125413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ru-RU" sz="1200" dirty="0"/>
          </a:p>
        </p:txBody>
      </p:sp>
      <p:sp>
        <p:nvSpPr>
          <p:cNvPr id="60" name="Равнобедренный треугольник 59"/>
          <p:cNvSpPr/>
          <p:nvPr/>
        </p:nvSpPr>
        <p:spPr bwMode="auto">
          <a:xfrm rot="5400000">
            <a:off x="8211607" y="2063220"/>
            <a:ext cx="614363" cy="125413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ru-RU" sz="1200" dirty="0"/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>
            <a:off x="6365080" y="2053177"/>
            <a:ext cx="1906588" cy="719138"/>
          </a:xfrm>
          <a:prstGeom prst="chevron">
            <a:avLst>
              <a:gd name="adj" fmla="val 21736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/>
          <a:p>
            <a:pPr>
              <a:defRPr/>
            </a:pP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19" y="419359"/>
            <a:ext cx="6356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 smtClean="0">
                <a:solidFill>
                  <a:schemeClr val="bg1"/>
                </a:solidFill>
              </a:rPr>
              <a:t>Стартап</a:t>
            </a:r>
            <a:r>
              <a:rPr lang="ru-RU" b="1" dirty="0" smtClean="0">
                <a:solidFill>
                  <a:schemeClr val="bg1"/>
                </a:solidFill>
              </a:rPr>
              <a:t>. Получение статуса Участника и гранта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9587" y="4633193"/>
            <a:ext cx="8027987" cy="1525311"/>
            <a:chOff x="757238" y="1987827"/>
            <a:chExt cx="8027987" cy="1525311"/>
          </a:xfrm>
        </p:grpSpPr>
        <p:sp>
          <p:nvSpPr>
            <p:cNvPr id="4" name="Oval 25"/>
            <p:cNvSpPr/>
            <p:nvPr/>
          </p:nvSpPr>
          <p:spPr bwMode="auto">
            <a:xfrm>
              <a:off x="2814638" y="2309813"/>
              <a:ext cx="1223962" cy="11795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ru-RU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ie 7"/>
            <p:cNvSpPr>
              <a:spLocks/>
            </p:cNvSpPr>
            <p:nvPr/>
          </p:nvSpPr>
          <p:spPr bwMode="auto">
            <a:xfrm rot="18413100" flipH="1">
              <a:off x="3022601" y="2441575"/>
              <a:ext cx="850900" cy="898525"/>
            </a:xfrm>
            <a:custGeom>
              <a:avLst/>
              <a:gdLst>
                <a:gd name="T0" fmla="*/ 317129 w 1661863"/>
                <a:gd name="T1" fmla="*/ 197790 h 1614981"/>
                <a:gd name="T2" fmla="*/ 158564 w 1661863"/>
                <a:gd name="T3" fmla="*/ 395580 h 1614981"/>
                <a:gd name="T4" fmla="*/ 0 w 1661863"/>
                <a:gd name="T5" fmla="*/ 197790 h 1614981"/>
                <a:gd name="T6" fmla="*/ 158564 w 1661863"/>
                <a:gd name="T7" fmla="*/ 0 h 1614981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43373 w 1661863"/>
                <a:gd name="T13" fmla="*/ 236509 h 1614981"/>
                <a:gd name="T14" fmla="*/ 1418490 w 1661863"/>
                <a:gd name="T15" fmla="*/ 1378472 h 16149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1863" h="1614981">
                  <a:moveTo>
                    <a:pt x="1646325" y="962917"/>
                  </a:moveTo>
                  <a:lnTo>
                    <a:pt x="1646325" y="962917"/>
                  </a:lnTo>
                  <a:cubicBezTo>
                    <a:pt x="1569862" y="1341739"/>
                    <a:pt x="1228178" y="1614980"/>
                    <a:pt x="830931" y="1614980"/>
                  </a:cubicBezTo>
                  <a:cubicBezTo>
                    <a:pt x="372019" y="1614981"/>
                    <a:pt x="-1" y="1253454"/>
                    <a:pt x="-1" y="807490"/>
                  </a:cubicBezTo>
                  <a:cubicBezTo>
                    <a:pt x="-1" y="361525"/>
                    <a:pt x="372019" y="-1"/>
                    <a:pt x="830931" y="-1"/>
                  </a:cubicBezTo>
                  <a:cubicBezTo>
                    <a:pt x="830931" y="-1"/>
                    <a:pt x="830931" y="-1"/>
                    <a:pt x="830931" y="-1"/>
                  </a:cubicBezTo>
                  <a:lnTo>
                    <a:pt x="830932" y="807491"/>
                  </a:lnTo>
                  <a:lnTo>
                    <a:pt x="1646325" y="962917"/>
                  </a:ln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91435" tIns="45718" rIns="91435" bIns="45718" anchor="ctr"/>
            <a:lstStyle/>
            <a:p>
              <a:endParaRPr lang="ru-RU"/>
            </a:p>
          </p:txBody>
        </p:sp>
        <p:sp>
          <p:nvSpPr>
            <p:cNvPr id="6" name="Oval 25"/>
            <p:cNvSpPr/>
            <p:nvPr/>
          </p:nvSpPr>
          <p:spPr bwMode="auto">
            <a:xfrm>
              <a:off x="4951413" y="2309813"/>
              <a:ext cx="1225550" cy="11795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ru-RU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ie 7"/>
            <p:cNvSpPr>
              <a:spLocks/>
            </p:cNvSpPr>
            <p:nvPr/>
          </p:nvSpPr>
          <p:spPr bwMode="auto">
            <a:xfrm rot="18413100" flipH="1">
              <a:off x="5150644" y="2455069"/>
              <a:ext cx="850900" cy="900112"/>
            </a:xfrm>
            <a:custGeom>
              <a:avLst/>
              <a:gdLst>
                <a:gd name="T0" fmla="*/ 317129 w 1661863"/>
                <a:gd name="T1" fmla="*/ 198983 h 1614981"/>
                <a:gd name="T2" fmla="*/ 158564 w 1661863"/>
                <a:gd name="T3" fmla="*/ 397966 h 1614981"/>
                <a:gd name="T4" fmla="*/ 0 w 1661863"/>
                <a:gd name="T5" fmla="*/ 198983 h 1614981"/>
                <a:gd name="T6" fmla="*/ 158564 w 1661863"/>
                <a:gd name="T7" fmla="*/ 0 h 1614981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43373 w 1661863"/>
                <a:gd name="T13" fmla="*/ 236509 h 1614981"/>
                <a:gd name="T14" fmla="*/ 1418490 w 1661863"/>
                <a:gd name="T15" fmla="*/ 1378472 h 16149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1863" h="1614981">
                  <a:moveTo>
                    <a:pt x="804640" y="1614577"/>
                  </a:moveTo>
                  <a:lnTo>
                    <a:pt x="804640" y="1614576"/>
                  </a:lnTo>
                  <a:cubicBezTo>
                    <a:pt x="356189" y="1600780"/>
                    <a:pt x="-1" y="1243508"/>
                    <a:pt x="-1" y="807490"/>
                  </a:cubicBezTo>
                  <a:cubicBezTo>
                    <a:pt x="-1" y="361525"/>
                    <a:pt x="372019" y="-1"/>
                    <a:pt x="830931" y="-1"/>
                  </a:cubicBezTo>
                  <a:cubicBezTo>
                    <a:pt x="830931" y="-1"/>
                    <a:pt x="830931" y="-1"/>
                    <a:pt x="830931" y="-1"/>
                  </a:cubicBezTo>
                  <a:lnTo>
                    <a:pt x="830932" y="807491"/>
                  </a:lnTo>
                  <a:lnTo>
                    <a:pt x="804640" y="1614577"/>
                  </a:ln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91435" tIns="45718" rIns="91435" bIns="45718" anchor="ctr"/>
            <a:lstStyle/>
            <a:p>
              <a:endParaRPr lang="ru-RU"/>
            </a:p>
          </p:txBody>
        </p:sp>
        <p:sp>
          <p:nvSpPr>
            <p:cNvPr id="8" name="Oval 25"/>
            <p:cNvSpPr/>
            <p:nvPr/>
          </p:nvSpPr>
          <p:spPr bwMode="auto">
            <a:xfrm>
              <a:off x="7126288" y="2309813"/>
              <a:ext cx="1225550" cy="11795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ru-RU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ie 7"/>
            <p:cNvSpPr>
              <a:spLocks/>
            </p:cNvSpPr>
            <p:nvPr/>
          </p:nvSpPr>
          <p:spPr bwMode="auto">
            <a:xfrm rot="18413100" flipH="1">
              <a:off x="7306469" y="2450307"/>
              <a:ext cx="850900" cy="900112"/>
            </a:xfrm>
            <a:custGeom>
              <a:avLst/>
              <a:gdLst>
                <a:gd name="T0" fmla="*/ 1212163 w 850584"/>
                <a:gd name="T1" fmla="*/ 640325 h 899716"/>
                <a:gd name="T2" fmla="*/ 606081 w 850584"/>
                <a:gd name="T3" fmla="*/ 1280651 h 899716"/>
                <a:gd name="T4" fmla="*/ 0 w 850584"/>
                <a:gd name="T5" fmla="*/ 640325 h 899716"/>
                <a:gd name="T6" fmla="*/ 606081 w 850584"/>
                <a:gd name="T7" fmla="*/ 0 h 899716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24565 w 850584"/>
                <a:gd name="T13" fmla="*/ 131760 h 899716"/>
                <a:gd name="T14" fmla="*/ 726019 w 850584"/>
                <a:gd name="T15" fmla="*/ 767956 h 8997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0584" h="899716">
                  <a:moveTo>
                    <a:pt x="410646" y="899449"/>
                  </a:moveTo>
                  <a:lnTo>
                    <a:pt x="410645" y="899449"/>
                  </a:lnTo>
                  <a:cubicBezTo>
                    <a:pt x="188419" y="891349"/>
                    <a:pt x="9602" y="703541"/>
                    <a:pt x="366" y="468542"/>
                  </a:cubicBezTo>
                  <a:lnTo>
                    <a:pt x="425292" y="449858"/>
                  </a:lnTo>
                  <a:lnTo>
                    <a:pt x="410646" y="899449"/>
                  </a:ln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91435" tIns="45718" rIns="91435" bIns="45718" anchor="ctr"/>
            <a:lstStyle/>
            <a:p>
              <a:endParaRPr lang="ru-RU"/>
            </a:p>
          </p:txBody>
        </p:sp>
        <p:sp>
          <p:nvSpPr>
            <p:cNvPr id="10" name="Oval 25"/>
            <p:cNvSpPr/>
            <p:nvPr/>
          </p:nvSpPr>
          <p:spPr bwMode="auto">
            <a:xfrm>
              <a:off x="931863" y="2286000"/>
              <a:ext cx="1225550" cy="122713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ru-RU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ie 7"/>
            <p:cNvSpPr>
              <a:spLocks/>
            </p:cNvSpPr>
            <p:nvPr/>
          </p:nvSpPr>
          <p:spPr bwMode="auto">
            <a:xfrm rot="18413100" flipH="1">
              <a:off x="1104900" y="2451101"/>
              <a:ext cx="884237" cy="900112"/>
            </a:xfrm>
            <a:custGeom>
              <a:avLst/>
              <a:gdLst>
                <a:gd name="T0" fmla="*/ 355948 w 1661863"/>
                <a:gd name="T1" fmla="*/ 198736 h 1614981"/>
                <a:gd name="T2" fmla="*/ 177974 w 1661863"/>
                <a:gd name="T3" fmla="*/ 397472 h 1614981"/>
                <a:gd name="T4" fmla="*/ 0 w 1661863"/>
                <a:gd name="T5" fmla="*/ 198736 h 1614981"/>
                <a:gd name="T6" fmla="*/ 177974 w 1661863"/>
                <a:gd name="T7" fmla="*/ 0 h 1614981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43373 w 1661863"/>
                <a:gd name="T13" fmla="*/ 236508 h 1614981"/>
                <a:gd name="T14" fmla="*/ 1418490 w 1661863"/>
                <a:gd name="T15" fmla="*/ 1378473 h 16149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1863" h="1614981">
                  <a:moveTo>
                    <a:pt x="1468830" y="1324947"/>
                  </a:moveTo>
                  <a:lnTo>
                    <a:pt x="1468829" y="1324946"/>
                  </a:lnTo>
                  <a:cubicBezTo>
                    <a:pt x="1310955" y="1508741"/>
                    <a:pt x="1077294" y="1614980"/>
                    <a:pt x="830931" y="1614980"/>
                  </a:cubicBezTo>
                  <a:cubicBezTo>
                    <a:pt x="372019" y="1614981"/>
                    <a:pt x="-1" y="1253454"/>
                    <a:pt x="-1" y="807490"/>
                  </a:cubicBezTo>
                  <a:cubicBezTo>
                    <a:pt x="-1" y="361525"/>
                    <a:pt x="372019" y="-1"/>
                    <a:pt x="830931" y="-1"/>
                  </a:cubicBezTo>
                  <a:cubicBezTo>
                    <a:pt x="1289842" y="-1"/>
                    <a:pt x="1661863" y="361525"/>
                    <a:pt x="1661863" y="807490"/>
                  </a:cubicBezTo>
                  <a:cubicBezTo>
                    <a:pt x="1661862" y="989714"/>
                    <a:pt x="1598438" y="1166582"/>
                    <a:pt x="1481898" y="1309340"/>
                  </a:cubicBezTo>
                  <a:lnTo>
                    <a:pt x="830932" y="807491"/>
                  </a:lnTo>
                  <a:lnTo>
                    <a:pt x="1468830" y="1324947"/>
                  </a:ln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91435" tIns="45718" rIns="91435" bIns="45718" anchor="ctr"/>
            <a:lstStyle/>
            <a:p>
              <a:endParaRPr lang="ru-RU"/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 flipH="1">
              <a:off x="1274763" y="2695575"/>
              <a:ext cx="5746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200" b="1">
                  <a:solidFill>
                    <a:schemeClr val="bg1"/>
                  </a:solidFill>
                  <a:latin typeface="Arial" pitchFamily="34" charset="0"/>
                </a:rPr>
                <a:t>100%</a:t>
              </a:r>
              <a:endParaRPr kumimoji="0" lang="en-US" altLang="ru-RU" sz="12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 flipH="1">
              <a:off x="3432175" y="2767013"/>
              <a:ext cx="57626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200" b="1">
                  <a:solidFill>
                    <a:schemeClr val="bg1"/>
                  </a:solidFill>
                  <a:latin typeface="Arial" pitchFamily="34" charset="0"/>
                </a:rPr>
                <a:t>75%</a:t>
              </a:r>
              <a:endParaRPr kumimoji="0" lang="en-US" altLang="ru-RU" sz="12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 flipH="1">
              <a:off x="2963863" y="2824163"/>
              <a:ext cx="57626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100" b="1">
                  <a:solidFill>
                    <a:srgbClr val="6AC300"/>
                  </a:solidFill>
                  <a:latin typeface="Arial" pitchFamily="34" charset="0"/>
                </a:rPr>
                <a:t>25%</a:t>
              </a:r>
              <a:endParaRPr kumimoji="0" lang="en-US" altLang="ru-RU" sz="1100" b="1">
                <a:solidFill>
                  <a:srgbClr val="6AC300"/>
                </a:solidFill>
                <a:latin typeface="Arial" pitchFamily="34" charset="0"/>
              </a:endParaRPr>
            </a:p>
          </p:txBody>
        </p:sp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 flipH="1">
              <a:off x="5475288" y="2620963"/>
              <a:ext cx="5746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200" b="1">
                  <a:solidFill>
                    <a:schemeClr val="bg1"/>
                  </a:solidFill>
                  <a:latin typeface="Arial" pitchFamily="34" charset="0"/>
                </a:rPr>
                <a:t>50%</a:t>
              </a:r>
              <a:endParaRPr kumimoji="0" lang="en-US" altLang="ru-RU" sz="12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 flipH="1">
              <a:off x="5187950" y="2994025"/>
              <a:ext cx="5746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100" b="1">
                  <a:solidFill>
                    <a:srgbClr val="6AC300"/>
                  </a:solidFill>
                  <a:latin typeface="Arial" pitchFamily="34" charset="0"/>
                </a:rPr>
                <a:t>50%</a:t>
              </a:r>
              <a:endParaRPr kumimoji="0" lang="en-US" altLang="ru-RU" sz="1100" b="1">
                <a:solidFill>
                  <a:srgbClr val="6AC300"/>
                </a:solidFill>
                <a:latin typeface="Arial" pitchFamily="34" charset="0"/>
              </a:endParaRPr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 flipH="1">
              <a:off x="7748588" y="2736850"/>
              <a:ext cx="57626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200" b="1">
                  <a:solidFill>
                    <a:schemeClr val="bg1"/>
                  </a:solidFill>
                  <a:latin typeface="Arial" pitchFamily="34" charset="0"/>
                </a:rPr>
                <a:t>25%</a:t>
              </a:r>
              <a:endParaRPr kumimoji="0" lang="en-US" altLang="ru-RU" sz="12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8" name="TextBox 23"/>
            <p:cNvSpPr txBox="1">
              <a:spLocks noChangeArrowheads="1"/>
            </p:cNvSpPr>
            <p:nvPr/>
          </p:nvSpPr>
          <p:spPr bwMode="auto">
            <a:xfrm flipH="1">
              <a:off x="7278688" y="2841625"/>
              <a:ext cx="574675" cy="254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1435" tIns="45718" rIns="91435" bIns="45718">
              <a:spAutoFit/>
            </a:bodyPr>
            <a:lstStyle>
              <a:defPPr>
                <a:defRPr lang="be-BY"/>
              </a:defPPr>
              <a:lvl1pPr eaLnBrk="1" hangingPunct="1">
                <a:defRPr sz="1050" b="1">
                  <a:solidFill>
                    <a:srgbClr val="6AC300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1pPr>
              <a:lvl2pPr marL="742950" indent="-285750" eaLnBrk="0" hangingPunct="0">
                <a:defRPr>
                  <a:ea typeface="Arial" charset="0"/>
                </a:defRPr>
              </a:lvl2pPr>
              <a:lvl3pPr marL="1143000" indent="-228600" eaLnBrk="0" hangingPunct="0">
                <a:defRPr>
                  <a:ea typeface="Arial" charset="0"/>
                </a:defRPr>
              </a:lvl3pPr>
              <a:lvl4pPr marL="1600200" indent="-228600" eaLnBrk="0" hangingPunct="0">
                <a:defRPr>
                  <a:ea typeface="Arial" charset="0"/>
                </a:defRPr>
              </a:lvl4pPr>
              <a:lvl5pPr marL="2057400" indent="-228600" eaLnBrk="0" hangingPunct="0">
                <a:defRPr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Arial" charset="0"/>
                </a:defRPr>
              </a:lvl9pPr>
            </a:lstStyle>
            <a:p>
              <a:pPr>
                <a:defRPr/>
              </a:pPr>
              <a:r>
                <a:rPr lang="ru-RU" dirty="0" smtClean="0"/>
                <a:t>75%</a:t>
              </a:r>
              <a:endParaRPr lang="en-US" dirty="0" smtClean="0"/>
            </a:p>
          </p:txBody>
        </p:sp>
        <p:sp>
          <p:nvSpPr>
            <p:cNvPr id="19" name="TextBox 36"/>
            <p:cNvSpPr txBox="1">
              <a:spLocks noChangeArrowheads="1"/>
            </p:cNvSpPr>
            <p:nvPr/>
          </p:nvSpPr>
          <p:spPr bwMode="auto">
            <a:xfrm>
              <a:off x="757238" y="1987827"/>
              <a:ext cx="1622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400" b="1" dirty="0"/>
                <a:t>Стадия идеи</a:t>
              </a:r>
            </a:p>
          </p:txBody>
        </p:sp>
        <p:sp>
          <p:nvSpPr>
            <p:cNvPr id="20" name="TextBox 37"/>
            <p:cNvSpPr txBox="1">
              <a:spLocks noChangeArrowheads="1"/>
            </p:cNvSpPr>
            <p:nvPr/>
          </p:nvSpPr>
          <p:spPr bwMode="auto">
            <a:xfrm>
              <a:off x="2662238" y="1987827"/>
              <a:ext cx="18573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400" b="1" dirty="0"/>
                <a:t>Посевная стадия</a:t>
              </a:r>
            </a:p>
          </p:txBody>
        </p:sp>
        <p:sp>
          <p:nvSpPr>
            <p:cNvPr id="21" name="TextBox 38"/>
            <p:cNvSpPr txBox="1">
              <a:spLocks noChangeArrowheads="1"/>
            </p:cNvSpPr>
            <p:nvPr/>
          </p:nvSpPr>
          <p:spPr bwMode="auto">
            <a:xfrm>
              <a:off x="4703763" y="1987827"/>
              <a:ext cx="18208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400" b="1"/>
                <a:t>Ранняя стадия</a:t>
              </a:r>
            </a:p>
          </p:txBody>
        </p:sp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6551613" y="1987827"/>
              <a:ext cx="22336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400" b="1" dirty="0"/>
                <a:t>Продвинутая стадия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7362" y="6137866"/>
            <a:ext cx="8066087" cy="584200"/>
            <a:chOff x="735013" y="3492500"/>
            <a:chExt cx="8066087" cy="584200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735013" y="3492500"/>
              <a:ext cx="16668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200" b="1" dirty="0"/>
                <a:t>грант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800" b="1" dirty="0"/>
                <a:t>до </a:t>
              </a:r>
              <a:r>
                <a:rPr kumimoji="0" lang="ru-RU" altLang="ru-RU" sz="2000" b="1" dirty="0">
                  <a:solidFill>
                    <a:srgbClr val="6AC300"/>
                  </a:solidFill>
                </a:rPr>
                <a:t>5 млн. </a:t>
              </a:r>
              <a:r>
                <a:rPr kumimoji="0" lang="ru-RU" altLang="ru-RU" sz="1800" b="1" dirty="0"/>
                <a:t>руб.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2692400" y="3492500"/>
              <a:ext cx="17970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200" b="1"/>
                <a:t>грант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800" b="1"/>
                <a:t>до </a:t>
              </a:r>
              <a:r>
                <a:rPr kumimoji="0" lang="ru-RU" altLang="ru-RU" sz="2000" b="1">
                  <a:solidFill>
                    <a:srgbClr val="6AC300"/>
                  </a:solidFill>
                </a:rPr>
                <a:t>30 млн. </a:t>
              </a:r>
              <a:r>
                <a:rPr kumimoji="0" lang="ru-RU" altLang="ru-RU" sz="1800" b="1"/>
                <a:t>руб.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4638675" y="3492500"/>
              <a:ext cx="19589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200" b="1"/>
                <a:t>грант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800" b="1"/>
                <a:t>до </a:t>
              </a:r>
              <a:r>
                <a:rPr kumimoji="0" lang="ru-RU" altLang="ru-RU" sz="2000" b="1">
                  <a:solidFill>
                    <a:srgbClr val="6AC300"/>
                  </a:solidFill>
                </a:rPr>
                <a:t>150 млн. </a:t>
              </a:r>
              <a:r>
                <a:rPr kumimoji="0" lang="ru-RU" altLang="ru-RU" sz="1800" b="1"/>
                <a:t>руб.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6810375" y="3492500"/>
              <a:ext cx="19907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200" b="1"/>
                <a:t>грант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800" b="1"/>
                <a:t>до </a:t>
              </a:r>
              <a:r>
                <a:rPr kumimoji="0" lang="ru-RU" altLang="ru-RU" sz="2000" b="1">
                  <a:solidFill>
                    <a:srgbClr val="6AC300"/>
                  </a:solidFill>
                </a:rPr>
                <a:t>300 млн. </a:t>
              </a:r>
              <a:r>
                <a:rPr kumimoji="0" lang="ru-RU" altLang="ru-RU" sz="1800" b="1"/>
                <a:t>руб.</a:t>
              </a:r>
            </a:p>
          </p:txBody>
        </p: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/>
          <a:stretch>
            <a:fillRect/>
          </a:stretch>
        </p:blipFill>
        <p:spPr bwMode="auto">
          <a:xfrm>
            <a:off x="8318375" y="1719009"/>
            <a:ext cx="7493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107682" y="2855063"/>
            <a:ext cx="117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/>
              <a:t>УЧАСТНИК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939271" y="3129701"/>
            <a:ext cx="7346949" cy="776287"/>
            <a:chOff x="984252" y="4587361"/>
            <a:chExt cx="7346949" cy="776287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984252" y="4641337"/>
              <a:ext cx="7346949" cy="722311"/>
              <a:chOff x="984252" y="4641337"/>
              <a:chExt cx="7346949" cy="722311"/>
            </a:xfrm>
          </p:grpSpPr>
          <p:sp>
            <p:nvSpPr>
              <p:cNvPr id="41" name="AutoShape 7"/>
              <p:cNvSpPr>
                <a:spLocks noChangeArrowheads="1"/>
              </p:cNvSpPr>
              <p:nvPr/>
            </p:nvSpPr>
            <p:spPr bwMode="auto">
              <a:xfrm>
                <a:off x="2636837" y="4644511"/>
                <a:ext cx="1908175" cy="719137"/>
              </a:xfrm>
              <a:prstGeom prst="chevron">
                <a:avLst>
                  <a:gd name="adj" fmla="val 21736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91435" tIns="45718" rIns="91435" bIns="45718" anchor="ctr"/>
              <a:lstStyle/>
              <a:p>
                <a:pPr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AutoShape 7"/>
              <p:cNvSpPr>
                <a:spLocks noChangeArrowheads="1"/>
              </p:cNvSpPr>
              <p:nvPr/>
            </p:nvSpPr>
            <p:spPr bwMode="auto">
              <a:xfrm>
                <a:off x="4519613" y="4641337"/>
                <a:ext cx="1906588" cy="719137"/>
              </a:xfrm>
              <a:prstGeom prst="chevron">
                <a:avLst>
                  <a:gd name="adj" fmla="val 21736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91435" tIns="45718" rIns="91435" bIns="45718" anchor="ctr"/>
              <a:lstStyle/>
              <a:p>
                <a:pPr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AutoShape 7"/>
              <p:cNvSpPr>
                <a:spLocks noChangeArrowheads="1"/>
              </p:cNvSpPr>
              <p:nvPr/>
            </p:nvSpPr>
            <p:spPr bwMode="auto">
              <a:xfrm>
                <a:off x="984252" y="4641337"/>
                <a:ext cx="1685925" cy="719137"/>
              </a:xfrm>
              <a:prstGeom prst="chevron">
                <a:avLst>
                  <a:gd name="adj" fmla="val 21736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91435" tIns="45718" rIns="91435" bIns="45718" anchor="ctr"/>
              <a:lstStyle/>
              <a:p>
                <a:pPr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`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AutoShape 7"/>
              <p:cNvSpPr>
                <a:spLocks noChangeArrowheads="1"/>
              </p:cNvSpPr>
              <p:nvPr/>
            </p:nvSpPr>
            <p:spPr bwMode="auto">
              <a:xfrm>
                <a:off x="6424613" y="4641337"/>
                <a:ext cx="1906588" cy="719137"/>
              </a:xfrm>
              <a:prstGeom prst="chevron">
                <a:avLst>
                  <a:gd name="adj" fmla="val 21736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91435" tIns="45718" rIns="91435" bIns="45718" anchor="ctr"/>
              <a:lstStyle/>
              <a:p>
                <a:pPr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Rectangle 9"/>
            <p:cNvSpPr txBox="1">
              <a:spLocks/>
            </p:cNvSpPr>
            <p:nvPr/>
          </p:nvSpPr>
          <p:spPr bwMode="auto">
            <a:xfrm>
              <a:off x="1173163" y="4587361"/>
              <a:ext cx="1584325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/>
            <a:lstStyle>
              <a:lvl1pPr defTabSz="4572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kumimoji="0" lang="ru-RU" altLang="ru-RU" sz="1100" dirty="0">
                  <a:sym typeface="Helvetica" charset="0"/>
                </a:rPr>
                <a:t>ПОДАТЬ ЗАЯВКУ НА ГРАНТ НА САЙТЕ </a:t>
              </a:r>
              <a:r>
                <a:rPr kumimoji="0" lang="en-US" altLang="ru-RU" sz="1100" u="sng" dirty="0">
                  <a:sym typeface="Helvetica" charset="0"/>
                </a:rPr>
                <a:t>www.sk.ru</a:t>
              </a:r>
            </a:p>
          </p:txBody>
        </p:sp>
        <p:sp>
          <p:nvSpPr>
            <p:cNvPr id="38" name="Rectangle 9"/>
            <p:cNvSpPr txBox="1">
              <a:spLocks/>
            </p:cNvSpPr>
            <p:nvPr/>
          </p:nvSpPr>
          <p:spPr bwMode="auto">
            <a:xfrm>
              <a:off x="2882901" y="4588948"/>
              <a:ext cx="14605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kumimoji="0" lang="ru-RU" altLang="ru-RU" sz="1100">
                  <a:sym typeface="Helvetica" charset="0"/>
                </a:rPr>
                <a:t>ПОДГОТОВИТЬ ГРАНТОВЫЙ МЕМОРАНДУМ</a:t>
              </a:r>
            </a:p>
          </p:txBody>
        </p:sp>
        <p:sp>
          <p:nvSpPr>
            <p:cNvPr id="39" name="Rectangle 9"/>
            <p:cNvSpPr txBox="1">
              <a:spLocks/>
            </p:cNvSpPr>
            <p:nvPr/>
          </p:nvSpPr>
          <p:spPr bwMode="auto">
            <a:xfrm>
              <a:off x="4752976" y="4588948"/>
              <a:ext cx="1582737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kumimoji="0" lang="ru-RU" altLang="ru-RU" sz="1100">
                  <a:sym typeface="Helvetica" charset="0"/>
                </a:rPr>
                <a:t>ЭКСПЕРТИЗА ФОНДОМ</a:t>
              </a:r>
              <a:r>
                <a:rPr kumimoji="0" lang="en-US" altLang="ru-RU" sz="1100">
                  <a:sym typeface="Helvetica" charset="0"/>
                </a:rPr>
                <a:t/>
              </a:r>
              <a:br>
                <a:rPr kumimoji="0" lang="en-US" altLang="ru-RU" sz="1100">
                  <a:sym typeface="Helvetica" charset="0"/>
                </a:rPr>
              </a:br>
              <a:r>
                <a:rPr kumimoji="0" lang="ru-RU" altLang="ru-RU" sz="1100">
                  <a:sym typeface="Helvetica" charset="0"/>
                </a:rPr>
                <a:t>И НЕЗАВИСИМЫМИ ЭКСПЕРТАМИ</a:t>
              </a:r>
              <a:endParaRPr kumimoji="0" lang="en-US" altLang="ru-RU" sz="1100">
                <a:sym typeface="Helvetica" charset="0"/>
              </a:endParaRPr>
            </a:p>
          </p:txBody>
        </p:sp>
        <p:sp>
          <p:nvSpPr>
            <p:cNvPr id="40" name="Rectangle 9"/>
            <p:cNvSpPr txBox="1">
              <a:spLocks/>
            </p:cNvSpPr>
            <p:nvPr/>
          </p:nvSpPr>
          <p:spPr bwMode="auto">
            <a:xfrm>
              <a:off x="6818313" y="4588948"/>
              <a:ext cx="122555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kumimoji="0" lang="ru-RU" altLang="ru-RU" sz="1100">
                  <a:sym typeface="Helvetica" charset="0"/>
                </a:rPr>
                <a:t>РАССМОТРЕНИЕ ГРАНТОВЫМ</a:t>
              </a:r>
              <a:r>
                <a:rPr kumimoji="0" lang="en-US" altLang="ru-RU" sz="1100">
                  <a:sym typeface="Helvetica" charset="0"/>
                </a:rPr>
                <a:t/>
              </a:r>
              <a:br>
                <a:rPr kumimoji="0" lang="en-US" altLang="ru-RU" sz="1100">
                  <a:sym typeface="Helvetica" charset="0"/>
                </a:rPr>
              </a:br>
              <a:r>
                <a:rPr kumimoji="0" lang="ru-RU" altLang="ru-RU" sz="1100">
                  <a:sym typeface="Helvetica" charset="0"/>
                </a:rPr>
                <a:t>КОМИТЕТОМ</a:t>
              </a:r>
              <a:endParaRPr kumimoji="0" lang="en-US" altLang="ru-RU" sz="1100">
                <a:sym typeface="Helvetica" charset="0"/>
              </a:endParaRPr>
            </a:p>
          </p:txBody>
        </p:sp>
      </p:grp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7472237" y="2855063"/>
            <a:ext cx="157410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/>
              <a:t>ГРАНТОПОЛУЧАТЕЛЬ</a:t>
            </a:r>
          </a:p>
        </p:txBody>
      </p:sp>
      <p:sp>
        <p:nvSpPr>
          <p:cNvPr id="46" name="Правая фигурная скобка 45"/>
          <p:cNvSpPr/>
          <p:nvPr/>
        </p:nvSpPr>
        <p:spPr>
          <a:xfrm rot="5400000">
            <a:off x="4438043" y="211684"/>
            <a:ext cx="323474" cy="774900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4004225" y="42838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r>
              <a:rPr lang="ru-RU" dirty="0" smtClean="0"/>
              <a:t> 77 дней</a:t>
            </a:r>
            <a:endParaRPr lang="ru-RU" dirty="0"/>
          </a:p>
        </p:txBody>
      </p:sp>
      <p:sp>
        <p:nvSpPr>
          <p:cNvPr id="48" name="Rectangle 9"/>
          <p:cNvSpPr txBox="1">
            <a:spLocks/>
          </p:cNvSpPr>
          <p:nvPr/>
        </p:nvSpPr>
        <p:spPr bwMode="auto">
          <a:xfrm>
            <a:off x="1033867" y="2037821"/>
            <a:ext cx="15843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1200" dirty="0">
                <a:solidFill>
                  <a:schemeClr val="bg1"/>
                </a:solidFill>
                <a:sym typeface="Helvetica" charset="0"/>
              </a:rPr>
              <a:t>ЗАПОЛНИТЬ АНКЕТУ НА САЙТЕ </a:t>
            </a:r>
            <a:r>
              <a:rPr kumimoji="0" lang="en-US" altLang="ru-RU" sz="1200" u="sng" dirty="0">
                <a:solidFill>
                  <a:schemeClr val="bg1"/>
                </a:solidFill>
                <a:sym typeface="Helvetica" charset="0"/>
              </a:rPr>
              <a:t>www.sk.ru</a:t>
            </a:r>
          </a:p>
        </p:txBody>
      </p:sp>
      <p:sp>
        <p:nvSpPr>
          <p:cNvPr id="49" name="Rectangle 9"/>
          <p:cNvSpPr txBox="1">
            <a:spLocks/>
          </p:cNvSpPr>
          <p:nvPr/>
        </p:nvSpPr>
        <p:spPr bwMode="auto">
          <a:xfrm>
            <a:off x="2710531" y="2005034"/>
            <a:ext cx="17287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1200" dirty="0">
                <a:solidFill>
                  <a:schemeClr val="bg1"/>
                </a:solidFill>
                <a:sym typeface="Helvetica" charset="0"/>
              </a:rPr>
              <a:t>ОЦЕНКА ФОНДОМ</a:t>
            </a:r>
            <a:r>
              <a:rPr kumimoji="0" lang="en-US" altLang="ru-RU" sz="1200" dirty="0">
                <a:solidFill>
                  <a:schemeClr val="bg1"/>
                </a:solidFill>
                <a:sym typeface="Helvetica" charset="0"/>
              </a:rPr>
              <a:t/>
            </a:r>
            <a:br>
              <a:rPr kumimoji="0" lang="en-US" altLang="ru-RU" sz="1200" dirty="0">
                <a:solidFill>
                  <a:schemeClr val="bg1"/>
                </a:solidFill>
                <a:sym typeface="Helvetica" charset="0"/>
              </a:rPr>
            </a:br>
            <a:r>
              <a:rPr kumimoji="0" lang="ru-RU" altLang="ru-RU" sz="1200" dirty="0">
                <a:solidFill>
                  <a:schemeClr val="bg1"/>
                </a:solidFill>
                <a:sym typeface="Helvetica" charset="0"/>
              </a:rPr>
              <a:t>ПО ФОРМАЛЬНЫМ КРИТЕРИЯМ</a:t>
            </a:r>
          </a:p>
        </p:txBody>
      </p:sp>
      <p:sp>
        <p:nvSpPr>
          <p:cNvPr id="50" name="Rectangle 9"/>
          <p:cNvSpPr txBox="1">
            <a:spLocks/>
          </p:cNvSpPr>
          <p:nvPr/>
        </p:nvSpPr>
        <p:spPr bwMode="auto">
          <a:xfrm>
            <a:off x="4559174" y="2042858"/>
            <a:ext cx="18938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1200" dirty="0">
                <a:solidFill>
                  <a:schemeClr val="bg1"/>
                </a:solidFill>
                <a:sym typeface="Helvetica" charset="0"/>
              </a:rPr>
              <a:t>ОЦЕНКА ЭКСПЕРТАМИ ПРОЕКТА ПО СУЩЕСТВУ</a:t>
            </a:r>
            <a:endParaRPr kumimoji="0" lang="en-US" altLang="ru-RU" sz="1200" dirty="0">
              <a:solidFill>
                <a:schemeClr val="bg1"/>
              </a:solidFill>
              <a:sym typeface="Helvetica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6"/>
          <a:stretch>
            <a:fillRect/>
          </a:stretch>
        </p:blipFill>
        <p:spPr bwMode="auto">
          <a:xfrm>
            <a:off x="142080" y="1700752"/>
            <a:ext cx="6794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9"/>
          <p:cNvSpPr txBox="1">
            <a:spLocks noChangeArrowheads="1"/>
          </p:cNvSpPr>
          <p:nvPr/>
        </p:nvSpPr>
        <p:spPr bwMode="auto">
          <a:xfrm>
            <a:off x="30955" y="1481677"/>
            <a:ext cx="1343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/>
              <a:t>СОИСКАТЕЛЬ</a:t>
            </a:r>
          </a:p>
        </p:txBody>
      </p:sp>
      <p:sp>
        <p:nvSpPr>
          <p:cNvPr id="54" name="TextBox 20"/>
          <p:cNvSpPr txBox="1">
            <a:spLocks noChangeArrowheads="1"/>
          </p:cNvSpPr>
          <p:nvPr/>
        </p:nvSpPr>
        <p:spPr bwMode="auto">
          <a:xfrm>
            <a:off x="8099602" y="1472670"/>
            <a:ext cx="1195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/>
              <a:t>УЧАСТНИК</a:t>
            </a:r>
          </a:p>
        </p:txBody>
      </p:sp>
      <p:sp>
        <p:nvSpPr>
          <p:cNvPr id="55" name="Rectangle 9"/>
          <p:cNvSpPr txBox="1">
            <a:spLocks/>
          </p:cNvSpPr>
          <p:nvPr/>
        </p:nvSpPr>
        <p:spPr bwMode="auto">
          <a:xfrm>
            <a:off x="6542491" y="2058856"/>
            <a:ext cx="17700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1200">
                <a:solidFill>
                  <a:schemeClr val="bg1"/>
                </a:solidFill>
                <a:sym typeface="Helvetica" charset="0"/>
              </a:rPr>
              <a:t>ПРИСВОЕНИЕ СТАТУСА УЧАСТНИКА</a:t>
            </a:r>
            <a:endParaRPr kumimoji="0" lang="en-US" altLang="ru-RU" sz="1200">
              <a:solidFill>
                <a:schemeClr val="bg1"/>
              </a:solidFill>
              <a:sym typeface="Helvetica" charset="0"/>
            </a:endParaRPr>
          </a:p>
        </p:txBody>
      </p:sp>
      <p:sp>
        <p:nvSpPr>
          <p:cNvPr id="63" name="Правая фигурная скобка 62"/>
          <p:cNvSpPr/>
          <p:nvPr/>
        </p:nvSpPr>
        <p:spPr>
          <a:xfrm rot="16200000">
            <a:off x="4423943" y="-2055759"/>
            <a:ext cx="323474" cy="774900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4007929" y="12880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r>
              <a:rPr lang="ru-RU" dirty="0" smtClean="0"/>
              <a:t> 30 дней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4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59" y="5952215"/>
            <a:ext cx="2814585" cy="9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051720" y="260350"/>
            <a:ext cx="6840760" cy="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Нефинансовая поддержка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88405933"/>
              </p:ext>
            </p:extLst>
          </p:nvPr>
        </p:nvGraphicFramePr>
        <p:xfrm>
          <a:off x="843434" y="1484784"/>
          <a:ext cx="6392861" cy="377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22201"/>
            <a:ext cx="4048581" cy="4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 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21" y="4732304"/>
            <a:ext cx="1404573" cy="7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3246" r="25686" b="65316"/>
          <a:stretch/>
        </p:blipFill>
        <p:spPr bwMode="auto">
          <a:xfrm>
            <a:off x="6583767" y="5594270"/>
            <a:ext cx="2573127" cy="6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6" t="11612" r="47555" b="76710"/>
          <a:stretch/>
        </p:blipFill>
        <p:spPr bwMode="auto">
          <a:xfrm>
            <a:off x="5514344" y="6093813"/>
            <a:ext cx="2832829" cy="73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 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64" y="2132856"/>
            <a:ext cx="930020" cy="5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efimov\Dropbox\Start Up Village\Logo\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90" y="1340768"/>
            <a:ext cx="1645366" cy="7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3" t="10602" r="57903" b="67114"/>
          <a:stretch/>
        </p:blipFill>
        <p:spPr bwMode="auto">
          <a:xfrm>
            <a:off x="7907060" y="3356992"/>
            <a:ext cx="1213029" cy="128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F8-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34" y="2640416"/>
            <a:ext cx="1082212" cy="6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ttp://dldtelaviv.com/img/logo.png">
            <a:hlinkClick r:id="rId20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34"/>
          <a:stretch/>
        </p:blipFill>
        <p:spPr bwMode="auto">
          <a:xfrm>
            <a:off x="8127800" y="2754247"/>
            <a:ext cx="1019002" cy="5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" y="6386940"/>
            <a:ext cx="1527769" cy="42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FavorI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15" y="6175075"/>
            <a:ext cx="1248149" cy="46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6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eKvqp2802Kf3nCfXVH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eKvqp2802Kf3nCfXVH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eKvqp2802Kf3nCfXVH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9IwG4p0mVXdMCEelup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46201</TotalTime>
  <Words>1975</Words>
  <Application>Microsoft Office PowerPoint</Application>
  <PresentationFormat>Экран (4:3)</PresentationFormat>
  <Paragraphs>398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Уникальные финансовые условия для  проведения НИОКР в Сколково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Participants and key partners structure</dc:title>
  <dc:creator>Pertsovskiy Oleg</dc:creator>
  <cp:lastModifiedBy>Okunev Aleksander</cp:lastModifiedBy>
  <cp:revision>1090</cp:revision>
  <cp:lastPrinted>2014-02-18T11:31:40Z</cp:lastPrinted>
  <dcterms:created xsi:type="dcterms:W3CDTF">2012-12-03T05:56:46Z</dcterms:created>
  <dcterms:modified xsi:type="dcterms:W3CDTF">2014-11-18T06:35:03Z</dcterms:modified>
</cp:coreProperties>
</file>