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7" r:id="rId4"/>
    <p:sldId id="258" r:id="rId5"/>
    <p:sldId id="259" r:id="rId6"/>
    <p:sldId id="261" r:id="rId7"/>
    <p:sldId id="274" r:id="rId8"/>
    <p:sldId id="273" r:id="rId9"/>
    <p:sldId id="272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11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A9E2B-57F0-4A6A-BC22-924FFC38DE78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0BD3E-E864-456E-A689-715D6B073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3475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11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4693D-F3C1-479A-B4EC-DBF1674A8075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4C2FE-8B8F-497E-832F-B1BC47E2C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718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354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10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11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35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8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4C2FE-8B8F-497E-832F-B1BC47E2CD99}" type="slidenum">
              <a:rPr lang="ru-RU" smtClean="0"/>
              <a:t>9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2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5C0-61E7-49D5-955B-5307294F2BFD}" type="datetime1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3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0CE2-4CB5-422C-BCED-6FF2B0D248C7}" type="datetime1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A6BB-ED2B-4B8F-8BE1-B99C9332FCDF}" type="datetime1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0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3E48-74DD-4E47-990E-6C24BB40F517}" type="datetime1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9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6753-8CD5-416E-991C-881535CE354B}" type="datetime1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9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374E-AC15-4624-8169-62B18A91E1E1}" type="datetime1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0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E3E3-2F0A-458E-A2A2-27A8176C6C42}" type="datetime1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F1AA-F304-4C5E-BA8F-38FC1B8FEAA0}" type="datetime1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8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1356-648F-481E-8E22-88FD438BFA6E}" type="datetime1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92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F75D-B295-42D4-982F-C5FC95352AF3}" type="datetime1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37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515C-AC0F-4893-AB23-507BC7965A46}" type="datetime1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7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E628-D105-4566-A076-5E54A87EA7E9}" type="datetime1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CFF8-3F32-47D6-B698-A39F30C07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53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" y="2452246"/>
            <a:ext cx="9156100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>
              <a:tabLst>
                <a:tab pos="4455319" algn="r"/>
              </a:tabLst>
            </a:pPr>
            <a:r>
              <a:rPr 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инновационной инфраструктуры в рамках Государственной программы инновационного развития Республики Беларусь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45978" y="4509120"/>
            <a:ext cx="5760640" cy="7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6" tIns="34288" rIns="68576" bIns="34288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0" hangingPunct="0"/>
            <a:r>
              <a:rPr lang="ru-RU" sz="1500" dirty="0" smtClean="0">
                <a:latin typeface="Arial" charset="0"/>
              </a:rPr>
              <a:t>Заместитель </a:t>
            </a:r>
            <a:r>
              <a:rPr lang="ru-RU" sz="1500" dirty="0">
                <a:latin typeface="Arial" charset="0"/>
              </a:rPr>
              <a:t>начальника управления инновационной политики  </a:t>
            </a:r>
            <a:endParaRPr lang="ru-RU" sz="1500" dirty="0" smtClean="0">
              <a:latin typeface="Arial" charset="0"/>
            </a:endParaRPr>
          </a:p>
          <a:p>
            <a:pPr eaLnBrk="0" hangingPunct="0"/>
            <a:r>
              <a:rPr lang="ru-RU" sz="1500" dirty="0" smtClean="0">
                <a:latin typeface="Arial" charset="0"/>
              </a:rPr>
              <a:t>Государственного комитета по науке и технологиям</a:t>
            </a:r>
          </a:p>
          <a:p>
            <a:pPr eaLnBrk="0" hangingPunct="0"/>
            <a:r>
              <a:rPr lang="ru-RU" sz="1700" b="1" dirty="0" smtClean="0">
                <a:solidFill>
                  <a:srgbClr val="000099"/>
                </a:solidFill>
                <a:latin typeface="Arial" charset="0"/>
              </a:rPr>
              <a:t>Лях Сергей Иванович</a:t>
            </a:r>
            <a:endParaRPr lang="en-US" sz="17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377744" y="6381328"/>
            <a:ext cx="6400613" cy="25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ts val="1425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Минск, 2017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1" y="4437112"/>
            <a:ext cx="9144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ru-RU">
              <a:ln>
                <a:solidFill>
                  <a:schemeClr val="tx2">
                    <a:lumMod val="25000"/>
                  </a:schemeClr>
                </a:solidFill>
              </a:ln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0" y="5373216"/>
            <a:ext cx="9144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ru-RU">
              <a:ln>
                <a:solidFill>
                  <a:schemeClr val="tx2">
                    <a:lumMod val="25000"/>
                  </a:schemeClr>
                </a:solidFill>
              </a:ln>
            </a:endParaRPr>
          </a:p>
        </p:txBody>
      </p:sp>
      <p:pic>
        <p:nvPicPr>
          <p:cNvPr id="9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147252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51520" y="332656"/>
            <a:ext cx="84550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семинар </a:t>
            </a:r>
          </a:p>
          <a:p>
            <a:pPr algn="ctr"/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«Государственная программа инновационного развития Республики Беларусь на 2016-2020 годы: реализация, корректировка, отчетность»</a:t>
            </a:r>
          </a:p>
        </p:txBody>
      </p:sp>
    </p:spTree>
    <p:extLst>
      <p:ext uri="{BB962C8B-B14F-4D97-AF65-F5344CB8AC3E}">
        <p14:creationId xmlns:p14="http://schemas.microsoft.com/office/powerpoint/2010/main" val="28441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404664"/>
            <a:ext cx="8229600" cy="64807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ИЗМЕНЕНИЯ И ДОПОЛНЕНИЯ В ЗАКОНОДАТЕЛЬСТВО, ПРЕДУСМОТРЕННЫЕ ДАННЫМ ПРОЕКТОМ УКАЗА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1213877"/>
            <a:ext cx="8208912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механизма реинвестирования налоговых отчислений резидентов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технопарков на развитие данных технопарков и их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резидентов.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технопаркам возможности проводить гибкую арендную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политику.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Освобождение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технопарков и их резидентов от НДС и ввозных таможенных пошлин при ввозе технологического оборудования, комплектующих и запасных частей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инновационных проектов в рамках Государственной программы инновационного развития Республики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Беларусь.</a:t>
            </a:r>
          </a:p>
          <a:p>
            <a:pPr marL="342900" indent="-342900" algn="just">
              <a:spcBef>
                <a:spcPts val="600"/>
              </a:spcBef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редоставление 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применения субъектами инновационной инфраструктуры независимо от подчиненности, организационно-правовой формы и формы собственности упрощенной системы </a:t>
            </a: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налогообложения.</a:t>
            </a:r>
            <a:endParaRPr lang="ru-RU" sz="17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" y="2452246"/>
            <a:ext cx="9156100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>
              <a:tabLst>
                <a:tab pos="4455319" algn="r"/>
              </a:tabLst>
            </a:pPr>
            <a:r>
              <a:rPr 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инновационной инфраструктуры в рамках Государственной программы инновационного развития Республики Беларусь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45978" y="4509120"/>
            <a:ext cx="5760640" cy="7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6" tIns="34288" rIns="68576" bIns="34288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0" hangingPunct="0"/>
            <a:r>
              <a:rPr lang="ru-RU" sz="1500" dirty="0" smtClean="0">
                <a:latin typeface="Arial" charset="0"/>
              </a:rPr>
              <a:t>Заместитель </a:t>
            </a:r>
            <a:r>
              <a:rPr lang="ru-RU" sz="1500" dirty="0">
                <a:latin typeface="Arial" charset="0"/>
              </a:rPr>
              <a:t>начальника управления инновационной политики  </a:t>
            </a:r>
            <a:endParaRPr lang="ru-RU" sz="1500" dirty="0" smtClean="0">
              <a:latin typeface="Arial" charset="0"/>
            </a:endParaRPr>
          </a:p>
          <a:p>
            <a:pPr eaLnBrk="0" hangingPunct="0"/>
            <a:r>
              <a:rPr lang="ru-RU" sz="1500" dirty="0" smtClean="0">
                <a:latin typeface="Arial" charset="0"/>
              </a:rPr>
              <a:t>Государственного комитета по науке и технологиям</a:t>
            </a:r>
          </a:p>
          <a:p>
            <a:pPr eaLnBrk="0" hangingPunct="0"/>
            <a:r>
              <a:rPr lang="ru-RU" sz="1700" b="1" dirty="0" smtClean="0">
                <a:solidFill>
                  <a:srgbClr val="000099"/>
                </a:solidFill>
                <a:latin typeface="Arial" charset="0"/>
              </a:rPr>
              <a:t>Лях Сергей Иванович</a:t>
            </a:r>
            <a:endParaRPr lang="en-US" sz="17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377744" y="6381328"/>
            <a:ext cx="6400613" cy="25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>
              <a:lnSpc>
                <a:spcPts val="1425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Минск, 2017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1" y="4437112"/>
            <a:ext cx="9144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ru-RU">
              <a:ln>
                <a:solidFill>
                  <a:schemeClr val="tx2">
                    <a:lumMod val="25000"/>
                  </a:schemeClr>
                </a:solidFill>
              </a:ln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0" y="5373216"/>
            <a:ext cx="9144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ru-RU">
              <a:ln>
                <a:solidFill>
                  <a:schemeClr val="tx2">
                    <a:lumMod val="25000"/>
                  </a:schemeClr>
                </a:solidFill>
              </a:ln>
            </a:endParaRPr>
          </a:p>
        </p:txBody>
      </p:sp>
      <p:pic>
        <p:nvPicPr>
          <p:cNvPr id="9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147252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51520" y="332656"/>
            <a:ext cx="84550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семинар </a:t>
            </a:r>
          </a:p>
          <a:p>
            <a:pPr algn="ctr"/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«Государственная программа инновационного развития Республики Беларусь на 2016-2020 годы: реализация, корректировка, отчетность»</a:t>
            </a:r>
          </a:p>
        </p:txBody>
      </p:sp>
    </p:spTree>
    <p:extLst>
      <p:ext uri="{BB962C8B-B14F-4D97-AF65-F5344CB8AC3E}">
        <p14:creationId xmlns:p14="http://schemas.microsoft.com/office/powerpoint/2010/main" val="26867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620688"/>
            <a:ext cx="8229600" cy="86409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ГОСУДАРСТВЕННАЯ ПРОГРАММА </a:t>
            </a:r>
            <a:b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ИННОВАЦИОННОГО РАЗВИТИЯ РЕСПУБЛИКИ БЕЛАРУСЬ </a:t>
            </a:r>
            <a:b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2016 - 2020 ГОДЫ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5" y="1997452"/>
            <a:ext cx="820891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99"/>
              </a:buClr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развития инфраструктуры в сферах научно-технической и инновационной деятельности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вклада субъектов данной инфраструктуры в инновационное развитие Республики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Беларусь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01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46856" y="418654"/>
            <a:ext cx="8229600" cy="77809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ПРОГНОЗНЫЕ ПОКАЗАТЕЛИ В РАМКАХ РЕАЛИЗАЦИИ МЕРОПРИЯТИЙ ПО РАЗВИТИЮ ИННОВАЦИОННОЙ ИНФРАСТРУКТУРЫ РЕСПУБЛИКИ БЕЛАРУСЬ</a:t>
            </a:r>
            <a:endParaRPr lang="ru-RU" sz="2000" dirty="0">
              <a:solidFill>
                <a:srgbClr val="000099"/>
              </a:solidFill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99128"/>
              </p:ext>
            </p:extLst>
          </p:nvPr>
        </p:nvGraphicFramePr>
        <p:xfrm>
          <a:off x="618813" y="1420332"/>
          <a:ext cx="7913626" cy="4600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9686"/>
                <a:gridCol w="796788"/>
                <a:gridCol w="796788"/>
                <a:gridCol w="796788"/>
                <a:gridCol w="796788"/>
                <a:gridCol w="79678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rgbClr val="0000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Значения показателей по годам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rgbClr val="0000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субъектов инновационной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инфраструктуры, ед.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резидентов научно-технологических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парков, ед.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созданных рабочих мест (ежегодный прирост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ед.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инжиниринговых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центров, ед.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венчурных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организаций, ед.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выпуска продукции в стоимостном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выражении, млн руб.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продукции, произведенной на один рубль вложенных бюджетных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средств, руб.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5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>
            <a:grpSpLocks noChangeAspect="1"/>
          </p:cNvGrpSpPr>
          <p:nvPr/>
        </p:nvGrpSpPr>
        <p:grpSpPr>
          <a:xfrm>
            <a:off x="5123443" y="2108801"/>
            <a:ext cx="153894" cy="445604"/>
            <a:chOff x="8207731" y="2708920"/>
            <a:chExt cx="297665" cy="861894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256240" y="2708920"/>
              <a:ext cx="200648" cy="19010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be-BY" altLang="ru-RU" sz="1000" kern="0">
                <a:solidFill>
                  <a:prstClr val="black"/>
                </a:solidFill>
              </a:endParaRPr>
            </a:p>
          </p:txBody>
        </p:sp>
        <p:sp>
          <p:nvSpPr>
            <p:cNvPr id="8" name="AutoShape 54"/>
            <p:cNvSpPr>
              <a:spLocks noChangeArrowheads="1"/>
            </p:cNvSpPr>
            <p:nvPr/>
          </p:nvSpPr>
          <p:spPr bwMode="auto">
            <a:xfrm>
              <a:off x="8207731" y="3334748"/>
              <a:ext cx="297665" cy="236066"/>
            </a:xfrm>
            <a:prstGeom prst="hexagon">
              <a:avLst>
                <a:gd name="adj" fmla="val 37212"/>
                <a:gd name="vf" fmla="val 115470"/>
              </a:avLst>
            </a:prstGeom>
            <a:solidFill>
              <a:srgbClr val="80008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be-BY" altLang="ru-RU" sz="1000" kern="0">
                <a:solidFill>
                  <a:prstClr val="black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92080" y="1901007"/>
            <a:ext cx="3452548" cy="80791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научно-технологических парков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 трансфера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332656"/>
            <a:ext cx="8229600" cy="57606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РАЗВИТИЕ ИННОВАЦИОННОЙ ИНФРАСТРУКТУРЫ </a:t>
            </a:r>
            <a:b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РЕСПУБЛИКЕ БЕЛАРУСЬ</a:t>
            </a:r>
            <a:endParaRPr lang="ru-RU" sz="2000" dirty="0">
              <a:solidFill>
                <a:srgbClr val="000099"/>
              </a:solidFill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51167"/>
              </p:ext>
            </p:extLst>
          </p:nvPr>
        </p:nvGraphicFramePr>
        <p:xfrm>
          <a:off x="496071" y="4427944"/>
          <a:ext cx="81083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9855"/>
                <a:gridCol w="919507"/>
                <a:gridCol w="919507"/>
                <a:gridCol w="919507"/>
              </a:tblGrid>
              <a:tr h="377295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 г.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г.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кв. 2017 г.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221938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резидентов,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ед.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4312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работников резидентов, чел.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1416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1501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4312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производства продукции резидентов, млн. руб.,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73,8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34,7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4312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в том числе инновационная продукция, млн. руб.</a:t>
                      </a:r>
                      <a:endParaRPr lang="ru-RU" sz="14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1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kumimoji="0" lang="ru-RU" sz="1400" b="0" i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i="1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49,8</a:t>
                      </a: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i="1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</a:t>
                      </a:r>
                      <a:endParaRPr kumimoji="0" lang="ru-RU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611560" y="1118002"/>
            <a:ext cx="4084864" cy="3103086"/>
            <a:chOff x="611560" y="1118002"/>
            <a:chExt cx="4084864" cy="310308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611560" y="1118002"/>
              <a:ext cx="4084864" cy="3103086"/>
              <a:chOff x="417640" y="821460"/>
              <a:chExt cx="4372896" cy="3391118"/>
            </a:xfrm>
          </p:grpSpPr>
          <p:grpSp>
            <p:nvGrpSpPr>
              <p:cNvPr id="11" name="Группа 10"/>
              <p:cNvGrpSpPr>
                <a:grpSpLocks noChangeAspect="1"/>
              </p:cNvGrpSpPr>
              <p:nvPr/>
            </p:nvGrpSpPr>
            <p:grpSpPr>
              <a:xfrm>
                <a:off x="417640" y="821460"/>
                <a:ext cx="4372896" cy="3391118"/>
                <a:chOff x="323528" y="901494"/>
                <a:chExt cx="4573016" cy="3600399"/>
              </a:xfrm>
            </p:grpSpPr>
            <p:pic>
              <p:nvPicPr>
                <p:cNvPr id="14" name="Picture 60" descr="Беларусь1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3528" y="901494"/>
                  <a:ext cx="4573016" cy="3600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5" name="Rectangle 10"/>
                <p:cNvSpPr>
                  <a:spLocks noChangeArrowheads="1"/>
                </p:cNvSpPr>
                <p:nvPr/>
              </p:nvSpPr>
              <p:spPr bwMode="auto">
                <a:xfrm>
                  <a:off x="2256439" y="2407886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" name="Rectangle 10"/>
                <p:cNvSpPr>
                  <a:spLocks noChangeArrowheads="1"/>
                </p:cNvSpPr>
                <p:nvPr/>
              </p:nvSpPr>
              <p:spPr bwMode="auto">
                <a:xfrm>
                  <a:off x="3617564" y="2407885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" name="Rectangle 10"/>
                <p:cNvSpPr>
                  <a:spLocks noChangeArrowheads="1"/>
                </p:cNvSpPr>
                <p:nvPr/>
              </p:nvSpPr>
              <p:spPr bwMode="auto">
                <a:xfrm>
                  <a:off x="3956529" y="3473898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" name="Rectangle 10"/>
                <p:cNvSpPr>
                  <a:spLocks noChangeArrowheads="1"/>
                </p:cNvSpPr>
                <p:nvPr/>
              </p:nvSpPr>
              <p:spPr bwMode="auto">
                <a:xfrm>
                  <a:off x="415992" y="3671557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Rectangle 10"/>
                <p:cNvSpPr>
                  <a:spLocks noChangeArrowheads="1"/>
                </p:cNvSpPr>
                <p:nvPr/>
              </p:nvSpPr>
              <p:spPr bwMode="auto">
                <a:xfrm>
                  <a:off x="3448888" y="1562153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2223607" y="2572761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Rectangle 10"/>
                <p:cNvSpPr>
                  <a:spLocks noChangeArrowheads="1"/>
                </p:cNvSpPr>
                <p:nvPr/>
              </p:nvSpPr>
              <p:spPr bwMode="auto">
                <a:xfrm>
                  <a:off x="2655044" y="2335882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8423" y="3691530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Rectangle 10"/>
                <p:cNvSpPr>
                  <a:spLocks noChangeArrowheads="1"/>
                </p:cNvSpPr>
                <p:nvPr/>
              </p:nvSpPr>
              <p:spPr bwMode="auto">
                <a:xfrm>
                  <a:off x="2781571" y="1402389"/>
                  <a:ext cx="126526" cy="12170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AutoShape 54"/>
                <p:cNvSpPr>
                  <a:spLocks noChangeArrowheads="1"/>
                </p:cNvSpPr>
                <p:nvPr/>
              </p:nvSpPr>
              <p:spPr bwMode="auto">
                <a:xfrm>
                  <a:off x="3586976" y="1629880"/>
                  <a:ext cx="187703" cy="151130"/>
                </a:xfrm>
                <a:prstGeom prst="hexagon">
                  <a:avLst>
                    <a:gd name="adj" fmla="val 37212"/>
                    <a:gd name="vf" fmla="val 115470"/>
                  </a:avLst>
                </a:prstGeom>
                <a:solidFill>
                  <a:srgbClr val="80008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Равнобедренный треугольник 24"/>
                <p:cNvSpPr/>
                <p:nvPr/>
              </p:nvSpPr>
              <p:spPr>
                <a:xfrm>
                  <a:off x="2481439" y="2407885"/>
                  <a:ext cx="168069" cy="143900"/>
                </a:xfrm>
                <a:prstGeom prst="triangle">
                  <a:avLst/>
                </a:prstGeom>
                <a:solidFill>
                  <a:srgbClr val="9BBB59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ru-RU" sz="1000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Rectangle 10"/>
                <p:cNvSpPr>
                  <a:spLocks noChangeArrowheads="1"/>
                </p:cNvSpPr>
                <p:nvPr/>
              </p:nvSpPr>
              <p:spPr bwMode="auto">
                <a:xfrm>
                  <a:off x="3778443" y="3664997"/>
                  <a:ext cx="129033" cy="10834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AutoShape 54"/>
                <p:cNvSpPr>
                  <a:spLocks noChangeArrowheads="1"/>
                </p:cNvSpPr>
                <p:nvPr/>
              </p:nvSpPr>
              <p:spPr bwMode="auto">
                <a:xfrm>
                  <a:off x="3655256" y="1369879"/>
                  <a:ext cx="187703" cy="151130"/>
                </a:xfrm>
                <a:prstGeom prst="hexagon">
                  <a:avLst>
                    <a:gd name="adj" fmla="val 37212"/>
                    <a:gd name="vf" fmla="val 115470"/>
                  </a:avLst>
                </a:prstGeom>
                <a:solidFill>
                  <a:srgbClr val="80008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AutoShape 54"/>
                <p:cNvSpPr>
                  <a:spLocks noChangeArrowheads="1"/>
                </p:cNvSpPr>
                <p:nvPr/>
              </p:nvSpPr>
              <p:spPr bwMode="auto">
                <a:xfrm>
                  <a:off x="3569131" y="2672937"/>
                  <a:ext cx="187703" cy="151130"/>
                </a:xfrm>
                <a:prstGeom prst="hexagon">
                  <a:avLst>
                    <a:gd name="adj" fmla="val 37212"/>
                    <a:gd name="vf" fmla="val 115470"/>
                  </a:avLst>
                </a:prstGeom>
                <a:solidFill>
                  <a:srgbClr val="80008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AutoShape 54"/>
                <p:cNvSpPr>
                  <a:spLocks noChangeArrowheads="1"/>
                </p:cNvSpPr>
                <p:nvPr/>
              </p:nvSpPr>
              <p:spPr bwMode="auto">
                <a:xfrm>
                  <a:off x="3977852" y="3735511"/>
                  <a:ext cx="187703" cy="151130"/>
                </a:xfrm>
                <a:prstGeom prst="hexagon">
                  <a:avLst>
                    <a:gd name="adj" fmla="val 37212"/>
                    <a:gd name="vf" fmla="val 115470"/>
                  </a:avLst>
                </a:prstGeom>
                <a:solidFill>
                  <a:srgbClr val="80008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AutoShape 54"/>
                <p:cNvSpPr>
                  <a:spLocks noChangeArrowheads="1"/>
                </p:cNvSpPr>
                <p:nvPr/>
              </p:nvSpPr>
              <p:spPr bwMode="auto">
                <a:xfrm>
                  <a:off x="2419470" y="2685499"/>
                  <a:ext cx="187703" cy="151130"/>
                </a:xfrm>
                <a:prstGeom prst="hexagon">
                  <a:avLst>
                    <a:gd name="adj" fmla="val 37212"/>
                    <a:gd name="vf" fmla="val 115470"/>
                  </a:avLst>
                </a:prstGeom>
                <a:solidFill>
                  <a:srgbClr val="80008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AutoShape 54"/>
                <p:cNvSpPr>
                  <a:spLocks noChangeArrowheads="1"/>
                </p:cNvSpPr>
                <p:nvPr/>
              </p:nvSpPr>
              <p:spPr bwMode="auto">
                <a:xfrm>
                  <a:off x="1276169" y="2631453"/>
                  <a:ext cx="187703" cy="151130"/>
                </a:xfrm>
                <a:prstGeom prst="hexagon">
                  <a:avLst>
                    <a:gd name="adj" fmla="val 37212"/>
                    <a:gd name="vf" fmla="val 115470"/>
                  </a:avLst>
                </a:prstGeom>
                <a:solidFill>
                  <a:srgbClr val="80008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AutoShape 54"/>
                <p:cNvSpPr>
                  <a:spLocks noChangeArrowheads="1"/>
                </p:cNvSpPr>
                <p:nvPr/>
              </p:nvSpPr>
              <p:spPr bwMode="auto">
                <a:xfrm>
                  <a:off x="685981" y="2743648"/>
                  <a:ext cx="187703" cy="151130"/>
                </a:xfrm>
                <a:prstGeom prst="hexagon">
                  <a:avLst>
                    <a:gd name="adj" fmla="val 37212"/>
                    <a:gd name="vf" fmla="val 115470"/>
                  </a:avLst>
                </a:prstGeom>
                <a:solidFill>
                  <a:srgbClr val="800080"/>
                </a:solidFill>
                <a:ln w="9525">
                  <a:solidFill>
                    <a:sysClr val="windowText" lastClr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be-BY" altLang="ru-RU" sz="1000" kern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2" name="AutoShape 54"/>
              <p:cNvSpPr>
                <a:spLocks noChangeArrowheads="1"/>
              </p:cNvSpPr>
              <p:nvPr/>
            </p:nvSpPr>
            <p:spPr bwMode="auto">
              <a:xfrm>
                <a:off x="909548" y="2659587"/>
                <a:ext cx="179489" cy="142345"/>
              </a:xfrm>
              <a:prstGeom prst="hexagon">
                <a:avLst>
                  <a:gd name="adj" fmla="val 37212"/>
                  <a:gd name="vf" fmla="val 115470"/>
                </a:avLst>
              </a:prstGeom>
              <a:solidFill>
                <a:srgbClr val="800080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e-BY" altLang="ru-RU" sz="1000" ker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938797" y="2477830"/>
                <a:ext cx="120989" cy="11463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be-BY" altLang="ru-RU" sz="1000" kern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2658780" y="2564904"/>
              <a:ext cx="113020" cy="1048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be-BY" altLang="ru-RU" sz="1000" kern="0">
                <a:solidFill>
                  <a:prstClr val="black"/>
                </a:solidFill>
              </a:endParaRPr>
            </a:p>
          </p:txBody>
        </p:sp>
        <p:sp>
          <p:nvSpPr>
            <p:cNvPr id="36" name="AutoShape 54"/>
            <p:cNvSpPr>
              <a:spLocks noChangeArrowheads="1"/>
            </p:cNvSpPr>
            <p:nvPr/>
          </p:nvSpPr>
          <p:spPr bwMode="auto">
            <a:xfrm>
              <a:off x="2316102" y="2708920"/>
              <a:ext cx="167666" cy="130255"/>
            </a:xfrm>
            <a:prstGeom prst="hexagon">
              <a:avLst>
                <a:gd name="adj" fmla="val 37212"/>
                <a:gd name="vf" fmla="val 115470"/>
              </a:avLst>
            </a:prstGeom>
            <a:solidFill>
              <a:srgbClr val="80008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be-BY" altLang="ru-RU" sz="1000" ker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84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476672"/>
            <a:ext cx="8229600" cy="57606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РАЗВИТИЕ ИННОВАЦИОННОЙ ИНФРАСТРУКТУРЫ </a:t>
            </a:r>
            <a:b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РЕСПУБЛИКЕ БЕЛАРУСЬ</a:t>
            </a:r>
            <a:endParaRPr lang="ru-RU" sz="2000" dirty="0">
              <a:solidFill>
                <a:srgbClr val="000099"/>
              </a:solidFill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95964"/>
              </p:ext>
            </p:extLst>
          </p:nvPr>
        </p:nvGraphicFramePr>
        <p:xfrm>
          <a:off x="551142" y="1649720"/>
          <a:ext cx="8197321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730"/>
                <a:gridCol w="1776197"/>
                <a:gridCol w="1776197"/>
                <a:gridCol w="1776197"/>
              </a:tblGrid>
              <a:tr h="377295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льготы (освобождение от налогов)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b="1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Центры трансфера технологий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Резиденты технопарков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221938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недвижимость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сдаче им в аренду)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 сдаче в аренду технопарками)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4312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4312"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прибыль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07743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815485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223228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630970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038712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446454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2854197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261939" algn="l" defTabSz="815485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(снижен до 10%)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(снижен до 10%)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(снижен до 10%)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476672"/>
            <a:ext cx="8229600" cy="86409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spc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НАЛОГОВЫЙ РЕЖИМ РАБОТЫ ПАРКА ВЫСОКИХ ТЕХНОЛОГИЙ, КИТАЙСКО-БЕЛОРУССКОГО ИНДУСТРИАЛЬНОГО ПАРКА «ВЕЛИКИЙ КАМЕНЬ», НАУЧНО-ТЕХНОЛОГИЧЕСКИХ ПАРКОВ И ИХ РЕЗИДЕНТОВ</a:t>
            </a:r>
            <a:endParaRPr lang="ru-RU" sz="2000" dirty="0">
              <a:solidFill>
                <a:srgbClr val="000099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40167"/>
              </p:ext>
            </p:extLst>
          </p:nvPr>
        </p:nvGraphicFramePr>
        <p:xfrm>
          <a:off x="467544" y="1628800"/>
          <a:ext cx="8229599" cy="4141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0930"/>
                <a:gridCol w="1531957"/>
                <a:gridCol w="1531957"/>
                <a:gridCol w="1438545"/>
                <a:gridCol w="1436210"/>
              </a:tblGrid>
              <a:tr h="26996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льготы (освобождение от налогов)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0000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Парк высоких технологий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0000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Парк «Великий камень»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нынешнее состояние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 ГКНТ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000099"/>
                    </a:solidFill>
                  </a:tcPr>
                </a:tc>
              </a:tr>
              <a:tr h="18915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прибыль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полном объеме)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полном объеме)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(снижен до 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(снижен до 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09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добавленную стоимость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234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(отдельные вычеты)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недвижимость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</a:tr>
              <a:tr h="378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Освобождение от ввозных таможенных пошлин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7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50% налоговых отчислений на развитие и коммерциализацию НТД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2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404664"/>
            <a:ext cx="8229600" cy="64807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ИЗМЕНЕНИЯ И ДОПОЛНЕНИЯ В ЗАКОНОДАТЕЛЬСТВО, ПРЕДУСМОТРЕННЫЕ ДАННЫМ ПРОЕКТОМ УКАЗА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1213877"/>
            <a:ext cx="820891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механизма реинвестирования налоговых отчислений резидентов 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технопарков на развитие данных технопарков и их 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резидентов</a:t>
            </a: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9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404664"/>
            <a:ext cx="8229600" cy="64807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ИЗМЕНЕНИЯ И ДОПОЛНЕНИЯ В ЗАКОНОДАТЕЛЬСТВО, ПРЕДУСМОТРЕННЫЕ ДАННЫМ ПРОЕКТОМ УКАЗА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1213877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механизма реинвестирования налоговых отчислений резидентов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технопарков на развитие данных технопарков и их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резидентов.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технопаркам возможности проводить гибкую арендную </a:t>
            </a: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политику.</a:t>
            </a:r>
          </a:p>
        </p:txBody>
      </p:sp>
    </p:spTree>
    <p:extLst>
      <p:ext uri="{BB962C8B-B14F-4D97-AF65-F5344CB8AC3E}">
        <p14:creationId xmlns:p14="http://schemas.microsoft.com/office/powerpoint/2010/main" val="9974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504056" cy="365125"/>
          </a:xfrm>
        </p:spPr>
        <p:txBody>
          <a:bodyPr/>
          <a:lstStyle/>
          <a:p>
            <a:fld id="{372CCFF8-3F32-47D6-B698-A39F30C07D10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F:\gh2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1" y="6309320"/>
            <a:ext cx="9816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87136" y="404664"/>
            <a:ext cx="8229600" cy="64807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ИЗМЕНЕНИЯ И ДОПОЛНЕНИЯ В ЗАКОНОДАТЕЛЬСТВО, ПРЕДУСМОТРЕННЫЕ ДАННЫМ ПРОЕКТОМ УКАЗА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1213877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механизма реинвестирования налоговых отчислений резидентов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технопарков на развитие данных технопарков и их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резидентов.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технопаркам возможности проводить гибкую арендную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политику.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Clr>
                <a:srgbClr val="000099"/>
              </a:buClr>
              <a:buFont typeface="+mj-lt"/>
              <a:buAutoNum type="arabicPeriod"/>
            </a:pP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технопарков и их резидентов от НДС и ввозных таможенных пошлин при ввозе технологического оборудования, комплектующих и запасных частей </a:t>
            </a: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инновационных проектов в рамках Государственной программы инновационного развития Республики </a:t>
            </a:r>
            <a:r>
              <a:rPr lang="ru-RU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Беларусь.</a:t>
            </a:r>
          </a:p>
        </p:txBody>
      </p:sp>
    </p:spTree>
    <p:extLst>
      <p:ext uri="{BB962C8B-B14F-4D97-AF65-F5344CB8AC3E}">
        <p14:creationId xmlns:p14="http://schemas.microsoft.com/office/powerpoint/2010/main" val="26374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721</Words>
  <Application>Microsoft Office PowerPoint</Application>
  <PresentationFormat>Экран (4:3)</PresentationFormat>
  <Paragraphs>198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ГОСУДАРСТВЕННАЯ ПРОГРАММА  ИННОВАЦИОННОГО РАЗВИТИЯ РЕСПУБЛИКИ БЕЛАРУСЬ  НА 2016 - 2020 ГОДЫ</vt:lpstr>
      <vt:lpstr>ОСНОВНЫЕ ПРОГНОЗНЫЕ ПОКАЗАТЕЛИ В РАМКАХ РЕАЛИЗАЦИИ МЕРОПРИЯТИЙ ПО РАЗВИТИЮ ИННОВАЦИОННОЙ ИНФРАСТРУКТУРЫ РЕСПУБЛИКИ БЕЛАРУСЬ</vt:lpstr>
      <vt:lpstr>РАЗВИТИЕ ИННОВАЦИОННОЙ ИНФРАСТРУКТУРЫ  В РЕСПУБЛИКЕ БЕЛАРУСЬ</vt:lpstr>
      <vt:lpstr>РАЗВИТИЕ ИННОВАЦИОННОЙ ИНФРАСТРУКТУРЫ  В РЕСПУБЛИКЕ БЕЛАРУСЬ</vt:lpstr>
      <vt:lpstr>НАЛОГОВЫЙ РЕЖИМ РАБОТЫ ПАРКА ВЫСОКИХ ТЕХНОЛОГИЙ, КИТАЙСКО-БЕЛОРУССКОГО ИНДУСТРИАЛЬНОГО ПАРКА «ВЕЛИКИЙ КАМЕНЬ», НАУЧНО-ТЕХНОЛОГИЧЕСКИХ ПАРКОВ И ИХ РЕЗИДЕНТОВ</vt:lpstr>
      <vt:lpstr>ОСНОВНЫЕ ИЗМЕНЕНИЯ И ДОПОЛНЕНИЯ В ЗАКОНОДАТЕЛЬСТВО, ПРЕДУСМОТРЕННЫЕ ДАННЫМ ПРОЕКТОМ УКАЗА</vt:lpstr>
      <vt:lpstr>ОСНОВНЫЕ ИЗМЕНЕНИЯ И ДОПОЛНЕНИЯ В ЗАКОНОДАТЕЛЬСТВО, ПРЕДУСМОТРЕННЫЕ ДАННЫМ ПРОЕКТОМ УКАЗА</vt:lpstr>
      <vt:lpstr>ОСНОВНЫЕ ИЗМЕНЕНИЯ И ДОПОЛНЕНИЯ В ЗАКОНОДАТЕЛЬСТВО, ПРЕДУСМОТРЕННЫЕ ДАННЫМ ПРОЕКТОМ УКАЗА</vt:lpstr>
      <vt:lpstr>ОСНОВНЫЕ ИЗМЕНЕНИЯ И ДОПОЛНЕНИЯ В ЗАКОНОДАТЕЛЬСТВО, ПРЕДУСМОТРЕННЫЕ ДАННЫМ ПРОЕКТОМ УКАЗА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Лях Сергей Иванович</dc:creator>
  <cp:lastModifiedBy>Лях Сергей Иванович</cp:lastModifiedBy>
  <cp:revision>53</cp:revision>
  <dcterms:created xsi:type="dcterms:W3CDTF">2017-09-23T08:56:31Z</dcterms:created>
  <dcterms:modified xsi:type="dcterms:W3CDTF">2017-11-14T15:46:37Z</dcterms:modified>
</cp:coreProperties>
</file>