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6B0"/>
    <a:srgbClr val="20ABB2"/>
    <a:srgbClr val="235588"/>
    <a:srgbClr val="334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4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4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8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7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7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2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2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0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9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9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4AB7-BE17-4D94-92C3-FC1A4BCCD41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8"/>
          <a:stretch/>
        </p:blipFill>
        <p:spPr>
          <a:xfrm>
            <a:off x="0" y="3429"/>
            <a:ext cx="12191999" cy="13134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440907"/>
            <a:ext cx="12192000" cy="3114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23003" t="28687" b="70495"/>
          <a:stretch/>
        </p:blipFill>
        <p:spPr>
          <a:xfrm>
            <a:off x="1" y="794972"/>
            <a:ext cx="12192000" cy="7136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2849"/>
            <a:ext cx="12192000" cy="471776"/>
          </a:xfrm>
        </p:spPr>
        <p:txBody>
          <a:bodyPr anchor="t">
            <a:normAutofit/>
          </a:bodyPr>
          <a:lstStyle/>
          <a:p>
            <a:pPr lv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РЕДУКТОРЫ </a:t>
            </a:r>
            <a:r>
              <a:rPr lang="en-US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SPHERIO_MSeries</a:t>
            </a:r>
            <a:endParaRPr lang="ru-RU" sz="5400" i="1" spc="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96328" y="4021665"/>
            <a:ext cx="11683638" cy="2650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 smtClean="0">
                <a:latin typeface="+mj-lt"/>
                <a:cs typeface="Arial" panose="020B0604020202020204" pitchFamily="34" charset="0"/>
              </a:rPr>
              <a:t>Краткое описание: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+mj-lt"/>
                <a:cs typeface="Arial" panose="020B0604020202020204" pitchFamily="34" charset="0"/>
              </a:rPr>
              <a:t>Инновационная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разработка в области электромеханического привода. Малогабаритные надежные редукторы на основе сферической роликовой передачи с двухрядным сателлитом. Незаменимы, если нужно встроить редуктор в силовой привод в малые габариты при необходимости получения больших передаточных отношений. Запатентованы различные варианты передачи для широкого промышленного применения.</a:t>
            </a:r>
            <a:endParaRPr lang="ru-RU" sz="1400" b="1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200" b="1" i="1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 smtClean="0">
                <a:latin typeface="+mj-lt"/>
                <a:cs typeface="Arial" panose="020B0604020202020204" pitchFamily="34" charset="0"/>
              </a:rPr>
              <a:t>Разработчик:</a:t>
            </a:r>
            <a:endParaRPr lang="ru-RU" sz="1400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+mj-lt"/>
                <a:cs typeface="Arial" panose="020B0604020202020204" pitchFamily="34" charset="0"/>
              </a:rPr>
              <a:t>Лустенков Михаил Евгеньевич, д-р </a:t>
            </a:r>
            <a:r>
              <a:rPr lang="ru-RU" sz="1400" dirty="0" err="1" smtClean="0">
                <a:latin typeface="+mj-lt"/>
                <a:cs typeface="Arial" panose="020B0604020202020204" pitchFamily="34" charset="0"/>
              </a:rPr>
              <a:t>техн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. наук, профессор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 smtClean="0">
                <a:latin typeface="+mj-lt"/>
                <a:cs typeface="Arial" panose="020B0604020202020204" pitchFamily="34" charset="0"/>
              </a:rPr>
              <a:t>Контактные данные: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>
                <a:latin typeface="+mj-lt"/>
                <a:cs typeface="Arial" panose="020B0604020202020204" pitchFamily="34" charset="0"/>
              </a:rPr>
              <a:t>веб сайт: </a:t>
            </a:r>
            <a:r>
              <a:rPr lang="en-US" sz="1400" i="1" dirty="0">
                <a:latin typeface="+mj-lt"/>
                <a:cs typeface="Arial" panose="020B0604020202020204" pitchFamily="34" charset="0"/>
              </a:rPr>
              <a:t>www.facebook.com/specialdrives/</a:t>
            </a:r>
            <a:endParaRPr lang="ru-RU" sz="1400" i="1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>
                <a:latin typeface="+mj-lt"/>
                <a:cs typeface="Arial" panose="020B0604020202020204" pitchFamily="34" charset="0"/>
              </a:rPr>
              <a:t>тел./факс: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+375 222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23-00-07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400" i="1" dirty="0" smtClean="0">
                <a:latin typeface="+mj-lt"/>
                <a:cs typeface="Arial" panose="020B0604020202020204" pitchFamily="34" charset="0"/>
              </a:rPr>
              <a:t>e-mail</a:t>
            </a:r>
            <a:r>
              <a:rPr lang="ru-RU" sz="1400" i="1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1400" dirty="0" smtClean="0">
                <a:latin typeface="+mj-lt"/>
                <a:cs typeface="Arial" panose="020B0604020202020204" pitchFamily="34" charset="0"/>
              </a:rPr>
              <a:t>lustenkov@yandex.ru</a:t>
            </a:r>
            <a:endParaRPr lang="en-US" sz="14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1" i="1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230904" y="56551"/>
            <a:ext cx="562659" cy="685300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" y="113738"/>
            <a:ext cx="12191998" cy="484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Межгосударственное образовательное учреждение высшего образования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400" b="1" spc="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«БЕЛОРУССКО-РОССИЙСКИЙ УНИВЕРСИТЕТ»</a:t>
            </a:r>
            <a:endParaRPr lang="ru-RU" sz="4000" spc="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1362450" y="56551"/>
            <a:ext cx="562659" cy="685300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pic>
        <p:nvPicPr>
          <p:cNvPr id="1026" name="Picture 2" descr="IMG_20180309_1547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8147" r="35634" b="25977"/>
          <a:stretch>
            <a:fillRect/>
          </a:stretch>
        </p:blipFill>
        <p:spPr bwMode="auto">
          <a:xfrm>
            <a:off x="287085" y="2108450"/>
            <a:ext cx="2035410" cy="185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Рис_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290" y="2108450"/>
            <a:ext cx="8251600" cy="185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IMG_20190928_11372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2" t="6630" r="13778" b="10109"/>
          <a:stretch/>
        </p:blipFill>
        <p:spPr bwMode="auto">
          <a:xfrm>
            <a:off x="10745804" y="2107588"/>
            <a:ext cx="1234162" cy="185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12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477" y="1006439"/>
            <a:ext cx="9176456" cy="307489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latin typeface="+mj-lt"/>
                <a:cs typeface="Arial" panose="020B0604020202020204" pitchFamily="34" charset="0"/>
              </a:rPr>
              <a:t>Область применения: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- малогабаритные мотор-редукторы различного назначения;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- редукторные модули для сервоприводов;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- приводы следящих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устройств, антенн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и запорной арматуры;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spc="-20" dirty="0" smtClean="0">
                <a:latin typeface="+mj-lt"/>
                <a:cs typeface="Arial" panose="020B0604020202020204" pitchFamily="34" charset="0"/>
              </a:rPr>
              <a:t>- редукторы </a:t>
            </a:r>
            <a:r>
              <a:rPr lang="ru-RU" sz="1600" spc="-20" dirty="0">
                <a:latin typeface="+mj-lt"/>
                <a:cs typeface="Arial" panose="020B0604020202020204" pitchFamily="34" charset="0"/>
              </a:rPr>
              <a:t>для приводов шлагбаумов, лебедок, </a:t>
            </a:r>
            <a:r>
              <a:rPr lang="ru-RU" sz="1600" spc="-20" dirty="0" err="1" smtClean="0">
                <a:latin typeface="+mj-lt"/>
                <a:cs typeface="Arial" panose="020B0604020202020204" pitchFamily="34" charset="0"/>
              </a:rPr>
              <a:t>электроталей</a:t>
            </a:r>
            <a:r>
              <a:rPr lang="ru-RU" sz="1600" spc="-20" dirty="0" smtClean="0">
                <a:latin typeface="+mj-lt"/>
                <a:cs typeface="Arial" panose="020B0604020202020204" pitchFamily="34" charset="0"/>
              </a:rPr>
              <a:t>, механизированного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инструмента.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latin typeface="+mj-lt"/>
                <a:cs typeface="Arial" panose="020B0604020202020204" pitchFamily="34" charset="0"/>
              </a:rPr>
              <a:t>Технические характеристики: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р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еализуемое передаточное отношение в одной ступени 10…200;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номинальный передаваемый момент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на ведомом валу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10…300 </a:t>
            </a:r>
            <a:r>
              <a:rPr lang="ru-RU" sz="1600" dirty="0" err="1" smtClean="0">
                <a:latin typeface="+mj-lt"/>
                <a:cs typeface="Arial" panose="020B0604020202020204" pitchFamily="34" charset="0"/>
              </a:rPr>
              <a:t>Нм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 при диаметре</a:t>
            </a:r>
            <a:endParaRPr lang="en-US" sz="1600" dirty="0" smtClean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корпуса 60…200 мм;</a:t>
            </a:r>
            <a:endParaRPr lang="ru-RU" sz="16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- частоты вращения ведущего вала – до 10000 мин</a:t>
            </a:r>
            <a:r>
              <a:rPr lang="ru-RU" sz="1600" baseline="30000" dirty="0">
                <a:latin typeface="+mj-lt"/>
                <a:cs typeface="Arial" panose="020B0604020202020204" pitchFamily="34" charset="0"/>
              </a:rPr>
              <a:t>-1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803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0955"/>
          <a:stretch/>
        </p:blipFill>
        <p:spPr>
          <a:xfrm>
            <a:off x="0" y="83977"/>
            <a:ext cx="12192000" cy="66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74531" y="86455"/>
            <a:ext cx="540195" cy="657939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408448" y="217069"/>
            <a:ext cx="11375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3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РЕДУКТОРЫ </a:t>
            </a:r>
            <a:r>
              <a:rPr lang="en-US" b="1" spc="3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SPHERIO_MSeries</a:t>
            </a:r>
            <a:endParaRPr lang="ru-RU" b="1" spc="30" dirty="0">
              <a:latin typeface="Constantia" panose="02030602050306030303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13" y="4387804"/>
            <a:ext cx="3155687" cy="236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Snap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431" y="1033741"/>
            <a:ext cx="3366969" cy="294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IMG_20190531_1307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30908" r="16350" b="31158"/>
          <a:stretch>
            <a:fillRect/>
          </a:stretch>
        </p:blipFill>
        <p:spPr bwMode="auto">
          <a:xfrm>
            <a:off x="238477" y="3748574"/>
            <a:ext cx="8170004" cy="30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02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520" y="972177"/>
            <a:ext cx="11962310" cy="33714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latin typeface="+mj-lt"/>
                <a:cs typeface="Arial" panose="020B0604020202020204" pitchFamily="34" charset="0"/>
              </a:rPr>
              <a:t>Преимущества: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- широкий диапазон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реализуемых передаточных отношений, возможность разработки коробок скоростей;</a:t>
            </a:r>
            <a:endParaRPr lang="ru-RU" sz="16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- высокая нагрузочная способность при малых габаритах и весе;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- высокая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надежность,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ремонтопригодность;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- КПД на уровне планетарных зубчатых передач;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- низкий шум и малый момент инерции (и момент </a:t>
            </a:r>
            <a:r>
              <a:rPr lang="ru-RU" sz="1600" dirty="0" err="1">
                <a:latin typeface="+mj-lt"/>
                <a:cs typeface="Arial" panose="020B0604020202020204" pitchFamily="34" charset="0"/>
              </a:rPr>
              <a:t>страгивания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- компоновочные особенности: соосность валов, цилиндрический корпус, позволяющие легко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встраивать                                                                                                           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редуктор в различные кинематические цепи машин, роботов, манипуляторов;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простота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обслуживания, консистентная смазка закладывается при сборке редуктора на весь период службы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latin typeface="+mj-lt"/>
                <a:cs typeface="Arial" panose="020B0604020202020204" pitchFamily="34" charset="0"/>
              </a:rPr>
              <a:t>Коммерческое предложение: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- изготовление единичных экземпляров редукторов согласно техническому заданию заказчика, гарантийный ремонт в течение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двух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лет.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- разработка конструкторской документации и передача прав на изготовление по лицензионному соглашению. Содействие в организации производства, передача методик расчета и программного обеспечения для его автоматизации.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803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0955"/>
          <a:stretch/>
        </p:blipFill>
        <p:spPr>
          <a:xfrm>
            <a:off x="0" y="83977"/>
            <a:ext cx="12192000" cy="66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74531" y="86455"/>
            <a:ext cx="540195" cy="657939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408448" y="191636"/>
            <a:ext cx="11375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3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РЕДУКТОРЫ </a:t>
            </a:r>
            <a:r>
              <a:rPr lang="en-US" b="1" spc="3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SPHERIO_MSeries</a:t>
            </a:r>
            <a:endParaRPr lang="ru-RU" b="1" spc="30" dirty="0">
              <a:latin typeface="Constantia" panose="02030602050306030303" pitchFamily="18" charset="0"/>
            </a:endParaRPr>
          </a:p>
        </p:txBody>
      </p:sp>
      <p:pic>
        <p:nvPicPr>
          <p:cNvPr id="3074" name="Picture 2" descr="рис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r="15661" b="7779"/>
          <a:stretch/>
        </p:blipFill>
        <p:spPr bwMode="auto">
          <a:xfrm>
            <a:off x="2912531" y="4233517"/>
            <a:ext cx="3403601" cy="223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G_20190504_1307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6643" r="24937" b="23103"/>
          <a:stretch>
            <a:fillRect/>
          </a:stretch>
        </p:blipFill>
        <p:spPr bwMode="auto">
          <a:xfrm rot="10800000">
            <a:off x="132196" y="4232184"/>
            <a:ext cx="2733323" cy="22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IMG_20190808_09005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27603" r="34155" b="22479"/>
          <a:stretch>
            <a:fillRect/>
          </a:stretch>
        </p:blipFill>
        <p:spPr bwMode="auto">
          <a:xfrm>
            <a:off x="8614335" y="4232180"/>
            <a:ext cx="3447105" cy="223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IMG_13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4" t="6645" r="23000" b="16045"/>
          <a:stretch>
            <a:fillRect/>
          </a:stretch>
        </p:blipFill>
        <p:spPr bwMode="auto">
          <a:xfrm>
            <a:off x="6359943" y="4232181"/>
            <a:ext cx="2207074" cy="223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Snap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49" y="1096368"/>
            <a:ext cx="1887936" cy="201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901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305</Words>
  <Application>Microsoft Office PowerPoint</Application>
  <PresentationFormat>Широкоэкранный</PresentationFormat>
  <Paragraphs>38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Constantia</vt:lpstr>
      <vt:lpstr>Тема Office</vt:lpstr>
      <vt:lpstr>РЕДУКТОРЫ SPHERIO_MSeries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128</cp:revision>
  <cp:lastPrinted>2019-12-23T09:56:04Z</cp:lastPrinted>
  <dcterms:created xsi:type="dcterms:W3CDTF">2019-12-03T08:02:16Z</dcterms:created>
  <dcterms:modified xsi:type="dcterms:W3CDTF">2020-02-18T07:19:24Z</dcterms:modified>
</cp:coreProperties>
</file>